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9" r:id="rId20"/>
    <p:sldId id="277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3" r:id="rId33"/>
    <p:sldId id="292" r:id="rId34"/>
    <p:sldId id="294" r:id="rId35"/>
    <p:sldId id="299" r:id="rId36"/>
    <p:sldId id="301" r:id="rId37"/>
    <p:sldId id="295" r:id="rId38"/>
    <p:sldId id="296" r:id="rId39"/>
    <p:sldId id="297" r:id="rId40"/>
    <p:sldId id="298" r:id="rId41"/>
    <p:sldId id="300" r:id="rId42"/>
    <p:sldId id="302" r:id="rId43"/>
    <p:sldId id="303" r:id="rId44"/>
    <p:sldId id="304" r:id="rId45"/>
    <p:sldId id="306" r:id="rId46"/>
    <p:sldId id="307" r:id="rId47"/>
    <p:sldId id="308" r:id="rId48"/>
    <p:sldId id="309" r:id="rId49"/>
    <p:sldId id="311" r:id="rId50"/>
    <p:sldId id="312" r:id="rId51"/>
    <p:sldId id="313" r:id="rId52"/>
    <p:sldId id="314" r:id="rId53"/>
    <p:sldId id="315" r:id="rId54"/>
    <p:sldId id="316" r:id="rId55"/>
    <p:sldId id="317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50" autoAdjust="0"/>
    <p:restoredTop sz="94660"/>
  </p:normalViewPr>
  <p:slideViewPr>
    <p:cSldViewPr>
      <p:cViewPr varScale="1">
        <p:scale>
          <a:sx n="51" d="100"/>
          <a:sy n="51" d="100"/>
        </p:scale>
        <p:origin x="-96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BEB68-3B92-419C-97D1-0A7F2ED865D8}" type="datetimeFigureOut">
              <a:rPr lang="en-US" smtClean="0"/>
              <a:pPr/>
              <a:t>14-Feb-17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22F29-32C7-4AB2-B21A-F774195BD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218-B496-4748-8848-19E2FD6753A9}" type="datetime1">
              <a:rPr lang="en-US" smtClean="0"/>
              <a:pPr/>
              <a:t>14-Feb-17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6AAA-EC29-4F66-95C8-A230668C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4C47-6846-4FFB-8079-C40B85D29678}" type="datetime1">
              <a:rPr lang="en-US" smtClean="0"/>
              <a:pPr/>
              <a:t>14-Feb-17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6AAA-EC29-4F66-95C8-A230668C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F4FF1-0025-4E14-A643-19582E375589}" type="datetime1">
              <a:rPr lang="en-US" smtClean="0"/>
              <a:pPr/>
              <a:t>14-Feb-17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6AAA-EC29-4F66-95C8-A230668C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085F-E30D-4E9A-A258-D23BAF543114}" type="datetime1">
              <a:rPr lang="en-US" smtClean="0"/>
              <a:pPr/>
              <a:t>14-Feb-17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6AAA-EC29-4F66-95C8-A230668C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A6B7-98EC-4C81-9E00-4B1061284273}" type="datetime1">
              <a:rPr lang="en-US" smtClean="0"/>
              <a:pPr/>
              <a:t>14-Feb-17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6AAA-EC29-4F66-95C8-A230668C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9BE1-AB38-461E-B57E-4C2DA1A7E8D4}" type="datetime1">
              <a:rPr lang="en-US" smtClean="0"/>
              <a:pPr/>
              <a:t>14-Feb-17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6AAA-EC29-4F66-95C8-A230668C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D596-3CAE-4316-A905-6CFB2A8D400D}" type="datetime1">
              <a:rPr lang="en-US" smtClean="0"/>
              <a:pPr/>
              <a:t>14-Feb-17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6AAA-EC29-4F66-95C8-A230668C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3F39A-024A-4F4E-B65B-931334568AB5}" type="datetime1">
              <a:rPr lang="en-US" smtClean="0"/>
              <a:pPr/>
              <a:t>14-Feb-17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6AAA-EC29-4F66-95C8-A230668C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5D57-A3F2-49E4-8797-DDC3DD44CE23}" type="datetime1">
              <a:rPr lang="en-US" smtClean="0"/>
              <a:pPr/>
              <a:t>14-Feb-17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6AAA-EC29-4F66-95C8-A230668C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FFA4-A524-4643-ADBB-2F47D91DBDCE}" type="datetime1">
              <a:rPr lang="en-US" smtClean="0"/>
              <a:pPr/>
              <a:t>14-Feb-17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6AAA-EC29-4F66-95C8-A230668C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91C8-AF3D-4354-9BDB-75DC90DCFCC6}" type="datetime1">
              <a:rPr lang="en-US" smtClean="0"/>
              <a:pPr/>
              <a:t>14-Feb-17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6AAA-EC29-4F66-95C8-A230668C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86000"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4FF47-75A4-4777-8287-591C6960C4C2}" type="datetime1">
              <a:rPr lang="en-US" smtClean="0"/>
              <a:pPr/>
              <a:t>14-Feb-17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16AAA-EC29-4F66-95C8-A230668C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 pointing to f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764704"/>
            <a:ext cx="417646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1628800"/>
            <a:ext cx="2448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Validation Method</a:t>
            </a:r>
          </a:p>
          <a:p>
            <a:endParaRPr lang="en-US" sz="3200" dirty="0"/>
          </a:p>
          <a:p>
            <a:pPr algn="ctr"/>
            <a:r>
              <a:rPr lang="en-US" sz="3200" dirty="0" smtClean="0"/>
              <a:t>Naomi Feil</a:t>
            </a:r>
            <a:endParaRPr lang="en-US" sz="3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Validation Training Institute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Validation Principle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6. The reasons </a:t>
            </a:r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be one or more of the following basic human needs:</a:t>
            </a:r>
            <a:r>
              <a:rPr lang="en-US" dirty="0" smtClean="0">
                <a:latin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4" name="Picture 4" descr="http://www.thenewsleaders.net/wp-content/uploads/2013/12/Baby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420888"/>
            <a:ext cx="2895600" cy="2171701"/>
          </a:xfrm>
          <a:prstGeom prst="rect">
            <a:avLst/>
          </a:prstGeom>
          <a:noFill/>
        </p:spPr>
      </p:pic>
      <p:pic>
        <p:nvPicPr>
          <p:cNvPr id="5" name="irc_mi" descr="http://4.bp.blogspot.com/-24JMUqxCjfk/UebxDfxNUvI/AAAAAAAASUM/J76kR5o_IE0/s1600/Screen+Shot+2013-07-17+at+12.27.37+PM.pn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31683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gannett-cdn.com/-mm-/6cd128cb6663bc77f264b05b64f7841343624657/c=120-0-2002-1415&amp;r=x404&amp;c=534x401/local/-/media/2015/07/31/DetroitFreePress/DetroitFreePress/635739653667685404-ThinkstockPhotos-200572869-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789040"/>
            <a:ext cx="2895600" cy="21717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56176" y="594928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Recognition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465313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Give/get love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594928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Be useful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Human Needs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22530" name="Picture 2" descr="Image result for sensory stimu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3"/>
            <a:ext cx="2880320" cy="20884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321297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Sensory Stimulation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2532" name="Picture 4" descr="Image result for need to feel safe and sec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1"/>
            <a:ext cx="3747542" cy="24962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64088" y="378904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Feel Safe and Secure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2534" name="Picture 6" descr="Image result for make sense of thing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05064"/>
            <a:ext cx="2610290" cy="208823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5536" y="602128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Make sense of reality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2536" name="Picture 8" descr="Image result for need to be listened 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365104"/>
            <a:ext cx="2991102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Validation Principle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7. Early learned behaviors return when verbal ability and recent memory fails</a:t>
            </a:r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</a:t>
            </a:r>
            <a:br>
              <a:rPr lang="en-US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1026" name="Picture 2" descr="Image result for old woman roc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348881"/>
            <a:ext cx="2086583" cy="2808312"/>
          </a:xfrm>
          <a:prstGeom prst="rect">
            <a:avLst/>
          </a:prstGeom>
          <a:noFill/>
        </p:spPr>
      </p:pic>
      <p:pic>
        <p:nvPicPr>
          <p:cNvPr id="1030" name="Picture 6" descr="Image result for mother rocking bab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36912"/>
            <a:ext cx="2592288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27223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Validation Principle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Personal symbols represent people, things or concepts from the past that are laden with emotion.</a:t>
            </a:r>
            <a:r>
              <a:rPr lang="en-US" dirty="0" smtClean="0">
                <a:latin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2662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068960"/>
            <a:ext cx="2486384" cy="3312369"/>
          </a:xfrm>
          <a:prstGeom prst="rect">
            <a:avLst/>
          </a:prstGeom>
          <a:noFill/>
        </p:spPr>
      </p:pic>
      <p:pic>
        <p:nvPicPr>
          <p:cNvPr id="26628" name="Picture 4" descr="Image result for old woman holding handb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212976"/>
            <a:ext cx="2305819" cy="3071820"/>
          </a:xfrm>
          <a:prstGeom prst="rect">
            <a:avLst/>
          </a:prstGeom>
          <a:noFill/>
        </p:spPr>
      </p:pic>
      <p:pic>
        <p:nvPicPr>
          <p:cNvPr id="26630" name="Picture 6" descr="Image result for old woman with a nur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573016"/>
            <a:ext cx="2619375" cy="1743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39752" y="3501008"/>
            <a:ext cx="3528392" cy="2376264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Unconscious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Validation Principle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Maloriented and disoriented old people live on several levels of awareness, often at the same time.</a:t>
            </a:r>
            <a:r>
              <a:rPr lang="en-US" dirty="0" smtClean="0">
                <a:latin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067944" y="3717032"/>
            <a:ext cx="2952328" cy="2448272"/>
          </a:xfrm>
          <a:prstGeom prst="ellipse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Pre-conscious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779912" y="3212976"/>
            <a:ext cx="2664296" cy="1656184"/>
          </a:xfrm>
          <a:prstGeom prst="ellipse">
            <a:avLst/>
          </a:prstGeom>
          <a:solidFill>
            <a:schemeClr val="accent5">
              <a:lumMod val="60000"/>
              <a:lumOff val="40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Conscious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83768" y="3068960"/>
            <a:ext cx="3528392" cy="2232248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27984" y="4005064"/>
            <a:ext cx="3312368" cy="1872208"/>
          </a:xfrm>
          <a:prstGeom prst="ellipse">
            <a:avLst/>
          </a:prstGeom>
          <a:solidFill>
            <a:schemeClr val="accent2">
              <a:lumMod val="40000"/>
              <a:lumOff val="6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Validation Principle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10. When the 5 senses fail, maloriented and disoriented elderly stimulate and use their ‘inner senses’.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27650" name="Picture 2" descr="Image result for hearing sounds from the pa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85540"/>
            <a:ext cx="3888432" cy="2589897"/>
          </a:xfrm>
          <a:prstGeom prst="rect">
            <a:avLst/>
          </a:prstGeom>
          <a:noFill/>
        </p:spPr>
      </p:pic>
      <p:pic>
        <p:nvPicPr>
          <p:cNvPr id="5" name="irc_mi" descr="http://3.bp.blogspot.com/-WIOBpp616Iw/UebxQ-W9ChI/AAAAAAAASVI/G4NiVJUCeNM/s1600/Screen+Shot+2013-07-17+at+12.29.06+PM.pn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68960"/>
            <a:ext cx="348585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344239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Validation Principle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11. Events, emotions, colors, sounds, smells, tastes and images create emotions, which in turn trigger similar emotions experienced in the past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. 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29700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429000"/>
            <a:ext cx="4915535" cy="2865885"/>
          </a:xfrm>
          <a:prstGeom prst="rect">
            <a:avLst/>
          </a:prstGeom>
          <a:noFill/>
        </p:spPr>
      </p:pic>
      <p:pic>
        <p:nvPicPr>
          <p:cNvPr id="29698" name="Picture 2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032448" cy="2685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Possible unresolved Life Events 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30722" name="Picture 2" descr="Image result for w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308623" cy="2648246"/>
          </a:xfrm>
          <a:prstGeom prst="rect">
            <a:avLst/>
          </a:prstGeom>
          <a:noFill/>
        </p:spPr>
      </p:pic>
      <p:pic>
        <p:nvPicPr>
          <p:cNvPr id="30724" name="Picture 4" descr="Image result for ra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3882933" cy="2185045"/>
          </a:xfrm>
          <a:prstGeom prst="rect">
            <a:avLst/>
          </a:prstGeom>
          <a:noFill/>
        </p:spPr>
      </p:pic>
      <p:pic>
        <p:nvPicPr>
          <p:cNvPr id="30726" name="Picture 6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005064"/>
            <a:ext cx="3254138" cy="2141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Normal Aging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31746" name="Picture 2" descr="Image result for normal ag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2857500" cy="2857500"/>
          </a:xfrm>
          <a:prstGeom prst="rect">
            <a:avLst/>
          </a:prstGeom>
          <a:noFill/>
        </p:spPr>
      </p:pic>
      <p:pic>
        <p:nvPicPr>
          <p:cNvPr id="31748" name="Picture 4" descr="Image result for old brain vs young br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75370"/>
            <a:ext cx="3866406" cy="2489624"/>
          </a:xfrm>
          <a:prstGeom prst="rect">
            <a:avLst/>
          </a:prstGeom>
          <a:noFill/>
        </p:spPr>
      </p:pic>
      <p:pic>
        <p:nvPicPr>
          <p:cNvPr id="31750" name="Picture 6" descr="Image result for old woman al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688414"/>
            <a:ext cx="2214754" cy="2654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80"/>
          <p:cNvSpPr txBox="1">
            <a:spLocks noChangeArrowheads="1"/>
          </p:cNvSpPr>
          <p:nvPr/>
        </p:nvSpPr>
        <p:spPr bwMode="auto">
          <a:xfrm>
            <a:off x="323528" y="457200"/>
            <a:ext cx="76012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sz="2800" dirty="0">
                <a:latin typeface="+mj-lt"/>
              </a:rPr>
              <a:t>Understanding people who respond best to Validation</a:t>
            </a:r>
          </a:p>
        </p:txBody>
      </p:sp>
      <p:sp>
        <p:nvSpPr>
          <p:cNvPr id="31748" name="Text Box 82"/>
          <p:cNvSpPr txBox="1">
            <a:spLocks noChangeArrowheads="1"/>
          </p:cNvSpPr>
          <p:nvPr/>
        </p:nvSpPr>
        <p:spPr bwMode="auto">
          <a:xfrm>
            <a:off x="1752600" y="5562600"/>
            <a:ext cx="838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kumimoji="0" lang="en-US" sz="1800" b="0">
              <a:latin typeface="Bookman Old Style" pitchFamily="18" charset="0"/>
            </a:endParaRPr>
          </a:p>
        </p:txBody>
      </p:sp>
      <p:grpSp>
        <p:nvGrpSpPr>
          <p:cNvPr id="2" name="Group 83"/>
          <p:cNvGrpSpPr>
            <a:grpSpLocks/>
          </p:cNvGrpSpPr>
          <p:nvPr/>
        </p:nvGrpSpPr>
        <p:grpSpPr bwMode="auto">
          <a:xfrm>
            <a:off x="2339752" y="1124745"/>
            <a:ext cx="3672681" cy="5733255"/>
            <a:chOff x="2018" y="768"/>
            <a:chExt cx="2041" cy="3456"/>
          </a:xfrm>
        </p:grpSpPr>
        <p:sp>
          <p:nvSpPr>
            <p:cNvPr id="31760" name="AutoShape 84"/>
            <p:cNvSpPr>
              <a:spLocks noChangeArrowheads="1"/>
            </p:cNvSpPr>
            <p:nvPr/>
          </p:nvSpPr>
          <p:spPr bwMode="auto">
            <a:xfrm>
              <a:off x="2018" y="768"/>
              <a:ext cx="2041" cy="3456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1" name="Text Box 85"/>
            <p:cNvSpPr txBox="1">
              <a:spLocks noChangeArrowheads="1"/>
            </p:cNvSpPr>
            <p:nvPr/>
          </p:nvSpPr>
          <p:spPr bwMode="auto">
            <a:xfrm>
              <a:off x="2496" y="1632"/>
              <a:ext cx="1008" cy="23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2000" b="0" dirty="0">
                  <a:latin typeface="Bookman Old Style" pitchFamily="18" charset="0"/>
                </a:rPr>
                <a:t>Old Age</a:t>
              </a:r>
            </a:p>
            <a:p>
              <a:pPr algn="ctr">
                <a:spcBef>
                  <a:spcPct val="50000"/>
                </a:spcBef>
              </a:pPr>
              <a:r>
                <a:rPr kumimoji="0" lang="en-US" sz="2000" b="0" dirty="0" smtClean="0">
                  <a:latin typeface="Bookman Old Style" pitchFamily="18" charset="0"/>
                </a:rPr>
                <a:t>Adult</a:t>
              </a:r>
              <a:endParaRPr kumimoji="0" lang="en-US" sz="2000" b="0" dirty="0">
                <a:latin typeface="Bookman Old Style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kumimoji="0" lang="en-US" sz="2000" b="0" dirty="0" smtClean="0">
                  <a:latin typeface="Bookman Old Style" pitchFamily="18" charset="0"/>
                </a:rPr>
                <a:t>Young </a:t>
              </a:r>
              <a:r>
                <a:rPr kumimoji="0" lang="en-US" sz="2000" b="0" dirty="0">
                  <a:latin typeface="Bookman Old Style" pitchFamily="18" charset="0"/>
                </a:rPr>
                <a:t>Adult</a:t>
              </a:r>
            </a:p>
            <a:p>
              <a:pPr algn="ctr">
                <a:spcBef>
                  <a:spcPct val="50000"/>
                </a:spcBef>
              </a:pPr>
              <a:r>
                <a:rPr kumimoji="0" lang="en-US" sz="2000" b="0" dirty="0" smtClean="0">
                  <a:latin typeface="Bookman Old Style" pitchFamily="18" charset="0"/>
                </a:rPr>
                <a:t>Adolescence</a:t>
              </a:r>
              <a:endParaRPr kumimoji="0" lang="en-US" sz="2000" b="0" dirty="0">
                <a:latin typeface="Bookman Old Style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kumimoji="0" lang="en-US" sz="2000" b="0" dirty="0" smtClean="0">
                  <a:latin typeface="Bookman Old Style" pitchFamily="18" charset="0"/>
                </a:rPr>
                <a:t>School </a:t>
              </a:r>
              <a:r>
                <a:rPr kumimoji="0" lang="en-US" sz="2000" b="0" dirty="0">
                  <a:latin typeface="Bookman Old Style" pitchFamily="18" charset="0"/>
                </a:rPr>
                <a:t>Age</a:t>
              </a:r>
            </a:p>
            <a:p>
              <a:pPr algn="ctr">
                <a:spcBef>
                  <a:spcPct val="50000"/>
                </a:spcBef>
              </a:pPr>
              <a:r>
                <a:rPr kumimoji="0" lang="en-US" sz="2000" b="0" dirty="0" smtClean="0">
                  <a:latin typeface="Bookman Old Style" pitchFamily="18" charset="0"/>
                </a:rPr>
                <a:t>Play </a:t>
              </a:r>
              <a:r>
                <a:rPr kumimoji="0" lang="en-US" sz="2000" b="0" dirty="0">
                  <a:latin typeface="Bookman Old Style" pitchFamily="18" charset="0"/>
                </a:rPr>
                <a:t>Age</a:t>
              </a:r>
            </a:p>
            <a:p>
              <a:pPr algn="ctr">
                <a:spcBef>
                  <a:spcPct val="50000"/>
                </a:spcBef>
              </a:pPr>
              <a:r>
                <a:rPr kumimoji="0" lang="en-US" sz="2000" b="0" dirty="0" smtClean="0">
                  <a:latin typeface="Bookman Old Style" pitchFamily="18" charset="0"/>
                </a:rPr>
                <a:t>Early </a:t>
              </a:r>
              <a:r>
                <a:rPr kumimoji="0" lang="en-US" sz="2000" b="0" dirty="0">
                  <a:latin typeface="Bookman Old Style" pitchFamily="18" charset="0"/>
                </a:rPr>
                <a:t>Childhood</a:t>
              </a:r>
            </a:p>
            <a:p>
              <a:pPr algn="ctr">
                <a:spcBef>
                  <a:spcPct val="50000"/>
                </a:spcBef>
              </a:pPr>
              <a:r>
                <a:rPr kumimoji="0" lang="en-US" sz="2000" b="0" dirty="0" smtClean="0">
                  <a:latin typeface="Bookman Old Style" pitchFamily="18" charset="0"/>
                </a:rPr>
                <a:t>Infancy</a:t>
              </a:r>
              <a:endParaRPr kumimoji="0" lang="en-US" sz="2000" b="0" dirty="0">
                <a:latin typeface="Bookman Old Style" pitchFamily="18" charset="0"/>
              </a:endParaRPr>
            </a:p>
          </p:txBody>
        </p:sp>
        <p:sp>
          <p:nvSpPr>
            <p:cNvPr id="31762" name="Text Box 86"/>
            <p:cNvSpPr txBox="1">
              <a:spLocks noChangeArrowheads="1"/>
            </p:cNvSpPr>
            <p:nvPr/>
          </p:nvSpPr>
          <p:spPr bwMode="auto">
            <a:xfrm>
              <a:off x="2426" y="1248"/>
              <a:ext cx="1225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2000" b="0" dirty="0">
                  <a:latin typeface="Bookman Old Style" pitchFamily="18" charset="0"/>
                </a:rPr>
                <a:t>Old-old Age</a:t>
              </a:r>
            </a:p>
          </p:txBody>
        </p:sp>
      </p:grpSp>
      <p:sp>
        <p:nvSpPr>
          <p:cNvPr id="31758" name="Text Box 88"/>
          <p:cNvSpPr txBox="1">
            <a:spLocks noChangeArrowheads="1"/>
          </p:cNvSpPr>
          <p:nvPr/>
        </p:nvSpPr>
        <p:spPr bwMode="auto">
          <a:xfrm>
            <a:off x="467544" y="1340768"/>
            <a:ext cx="2667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400" dirty="0" err="1" smtClean="0">
                <a:solidFill>
                  <a:srgbClr val="6600CC"/>
                </a:solidFill>
              </a:rPr>
              <a:t>Gerotrancendence</a:t>
            </a:r>
            <a:endParaRPr kumimoji="0" lang="en-US" sz="2400" dirty="0">
              <a:solidFill>
                <a:srgbClr val="6600CC"/>
              </a:solidFill>
            </a:endParaRPr>
          </a:p>
        </p:txBody>
      </p:sp>
      <p:sp>
        <p:nvSpPr>
          <p:cNvPr id="31756" name="Text Box 91"/>
          <p:cNvSpPr txBox="1">
            <a:spLocks noChangeArrowheads="1"/>
          </p:cNvSpPr>
          <p:nvPr/>
        </p:nvSpPr>
        <p:spPr bwMode="auto">
          <a:xfrm>
            <a:off x="467544" y="1772816"/>
            <a:ext cx="24183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400" dirty="0">
                <a:solidFill>
                  <a:srgbClr val="3333CC"/>
                </a:solidFill>
              </a:rPr>
              <a:t>Normal </a:t>
            </a:r>
            <a:r>
              <a:rPr kumimoji="0" lang="en-US" sz="2400" dirty="0" smtClean="0">
                <a:solidFill>
                  <a:srgbClr val="3333CC"/>
                </a:solidFill>
              </a:rPr>
              <a:t>Aging</a:t>
            </a:r>
            <a:endParaRPr kumimoji="0" lang="en-US" sz="2400" dirty="0">
              <a:solidFill>
                <a:srgbClr val="3333CC"/>
              </a:solidFill>
            </a:endParaRPr>
          </a:p>
        </p:txBody>
      </p:sp>
      <p:sp>
        <p:nvSpPr>
          <p:cNvPr id="222301" name="Text Box 93"/>
          <p:cNvSpPr txBox="1">
            <a:spLocks noChangeArrowheads="1"/>
          </p:cNvSpPr>
          <p:nvPr/>
        </p:nvSpPr>
        <p:spPr bwMode="auto">
          <a:xfrm>
            <a:off x="5364088" y="2636912"/>
            <a:ext cx="1676400" cy="39395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FF0000"/>
                </a:solidFill>
                <a:latin typeface="Bookman Old Style" pitchFamily="18" charset="0"/>
              </a:rPr>
              <a:t>Despair</a:t>
            </a:r>
            <a:endParaRPr kumimoji="0" lang="en-US" sz="2000" b="0" dirty="0">
              <a:solidFill>
                <a:srgbClr val="FF0000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FF0000"/>
                </a:solidFill>
                <a:latin typeface="Bookman Old Style" pitchFamily="18" charset="0"/>
              </a:rPr>
              <a:t>Stagnation</a:t>
            </a:r>
            <a:endParaRPr kumimoji="0" lang="en-US" sz="2000" b="0" dirty="0">
              <a:solidFill>
                <a:srgbClr val="FF0000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FF0000"/>
                </a:solidFill>
                <a:latin typeface="Bookman Old Style" pitchFamily="18" charset="0"/>
              </a:rPr>
              <a:t>Isolation</a:t>
            </a:r>
            <a:endParaRPr kumimoji="0" lang="en-US" sz="2000" b="0" dirty="0">
              <a:solidFill>
                <a:srgbClr val="FF0000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FF0000"/>
                </a:solidFill>
                <a:latin typeface="Bookman Old Style" pitchFamily="18" charset="0"/>
              </a:rPr>
              <a:t>Identity </a:t>
            </a:r>
            <a:r>
              <a:rPr kumimoji="0" lang="en-US" sz="2000" b="0" dirty="0">
                <a:solidFill>
                  <a:srgbClr val="FF0000"/>
                </a:solidFill>
                <a:latin typeface="Bookman Old Style" pitchFamily="18" charset="0"/>
              </a:rPr>
              <a:t>Confusion</a:t>
            </a: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FF0000"/>
                </a:solidFill>
                <a:latin typeface="Bookman Old Style" pitchFamily="18" charset="0"/>
              </a:rPr>
              <a:t>Inferiority</a:t>
            </a:r>
            <a:endParaRPr kumimoji="0" lang="en-US" sz="2000" b="0" dirty="0">
              <a:solidFill>
                <a:srgbClr val="FF0000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FF0000"/>
                </a:solidFill>
                <a:latin typeface="Bookman Old Style" pitchFamily="18" charset="0"/>
              </a:rPr>
              <a:t>Guilt</a:t>
            </a:r>
            <a:endParaRPr kumimoji="0" lang="en-US" sz="2000" b="0" dirty="0">
              <a:solidFill>
                <a:srgbClr val="FF0000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FF0000"/>
                </a:solidFill>
                <a:latin typeface="Bookman Old Style" pitchFamily="18" charset="0"/>
              </a:rPr>
              <a:t>Shame</a:t>
            </a:r>
            <a:endParaRPr kumimoji="0" lang="en-US" sz="2000" b="0" dirty="0">
              <a:solidFill>
                <a:srgbClr val="FF0000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FF0000"/>
                </a:solidFill>
                <a:latin typeface="Bookman Old Style" pitchFamily="18" charset="0"/>
              </a:rPr>
              <a:t>Mistrust</a:t>
            </a:r>
            <a:endParaRPr kumimoji="0" lang="en-US" sz="2000" b="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222302" name="Text Box 94"/>
          <p:cNvSpPr txBox="1">
            <a:spLocks noChangeArrowheads="1"/>
          </p:cNvSpPr>
          <p:nvPr/>
        </p:nvSpPr>
        <p:spPr bwMode="auto">
          <a:xfrm>
            <a:off x="1547664" y="2564904"/>
            <a:ext cx="1779240" cy="4093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sz="2000" b="0" dirty="0">
                <a:solidFill>
                  <a:srgbClr val="0066FF"/>
                </a:solidFill>
                <a:latin typeface="Bookman Old Style" pitchFamily="18" charset="0"/>
              </a:rPr>
              <a:t>Integrity</a:t>
            </a:r>
          </a:p>
          <a:p>
            <a:pPr>
              <a:spcBef>
                <a:spcPct val="50000"/>
              </a:spcBef>
            </a:pPr>
            <a:r>
              <a:rPr kumimoji="0" lang="en-US" sz="2000" b="0" dirty="0" err="1" smtClean="0">
                <a:solidFill>
                  <a:srgbClr val="0066FF"/>
                </a:solidFill>
                <a:latin typeface="Bookman Old Style" pitchFamily="18" charset="0"/>
              </a:rPr>
              <a:t>Generativity</a:t>
            </a:r>
            <a:endParaRPr kumimoji="0" lang="en-US" sz="2000" b="0" dirty="0">
              <a:solidFill>
                <a:srgbClr val="0066FF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0066FF"/>
                </a:solidFill>
                <a:latin typeface="Bookman Old Style" pitchFamily="18" charset="0"/>
              </a:rPr>
              <a:t>Intimacy</a:t>
            </a:r>
            <a:endParaRPr kumimoji="0" lang="en-US" sz="2000" b="0" dirty="0">
              <a:solidFill>
                <a:srgbClr val="0066FF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0066FF"/>
                </a:solidFill>
                <a:latin typeface="Bookman Old Style" pitchFamily="18" charset="0"/>
              </a:rPr>
              <a:t>Identity</a:t>
            </a:r>
          </a:p>
          <a:p>
            <a:pPr>
              <a:spcBef>
                <a:spcPct val="50000"/>
              </a:spcBef>
            </a:pPr>
            <a:endParaRPr kumimoji="0" lang="en-US" sz="2000" b="0" dirty="0" smtClean="0">
              <a:solidFill>
                <a:srgbClr val="0066FF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0066FF"/>
                </a:solidFill>
                <a:latin typeface="Bookman Old Style" pitchFamily="18" charset="0"/>
              </a:rPr>
              <a:t>Industry</a:t>
            </a:r>
            <a:endParaRPr kumimoji="0" lang="en-US" sz="2000" b="0" dirty="0">
              <a:solidFill>
                <a:srgbClr val="0066FF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0066FF"/>
                </a:solidFill>
                <a:latin typeface="Bookman Old Style" pitchFamily="18" charset="0"/>
              </a:rPr>
              <a:t>Initiative</a:t>
            </a:r>
            <a:endParaRPr kumimoji="0" lang="en-US" sz="2000" b="0" dirty="0">
              <a:solidFill>
                <a:srgbClr val="0066FF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0066FF"/>
                </a:solidFill>
                <a:latin typeface="Bookman Old Style" pitchFamily="18" charset="0"/>
              </a:rPr>
              <a:t>Autonomy</a:t>
            </a:r>
            <a:endParaRPr kumimoji="0" lang="en-US" sz="2000" b="0" dirty="0">
              <a:solidFill>
                <a:srgbClr val="0066FF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 smtClean="0">
                <a:solidFill>
                  <a:srgbClr val="0066FF"/>
                </a:solidFill>
                <a:latin typeface="Bookman Old Style" pitchFamily="18" charset="0"/>
              </a:rPr>
              <a:t>Trust</a:t>
            </a:r>
            <a:endParaRPr kumimoji="0" lang="en-US" sz="2000" b="0" dirty="0">
              <a:solidFill>
                <a:srgbClr val="0066FF"/>
              </a:solidFill>
              <a:latin typeface="Bookman Old Style" pitchFamily="18" charset="0"/>
            </a:endParaRPr>
          </a:p>
        </p:txBody>
      </p:sp>
      <p:sp>
        <p:nvSpPr>
          <p:cNvPr id="222303" name="Text Box 95"/>
          <p:cNvSpPr txBox="1">
            <a:spLocks noChangeArrowheads="1"/>
          </p:cNvSpPr>
          <p:nvPr/>
        </p:nvSpPr>
        <p:spPr bwMode="auto">
          <a:xfrm>
            <a:off x="7308304" y="1268760"/>
            <a:ext cx="1539875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kumimoji="0" lang="en-US" sz="2000" b="0" dirty="0">
                <a:solidFill>
                  <a:srgbClr val="CC0000"/>
                </a:solidFill>
              </a:rPr>
              <a:t>Losses</a:t>
            </a:r>
          </a:p>
          <a:p>
            <a:pPr>
              <a:buFontTx/>
              <a:buChar char="•"/>
            </a:pPr>
            <a:r>
              <a:rPr kumimoji="0" lang="en-US" sz="2000" b="0" dirty="0" smtClean="0">
                <a:solidFill>
                  <a:srgbClr val="CC0000"/>
                </a:solidFill>
              </a:rPr>
              <a:t>No </a:t>
            </a:r>
            <a:r>
              <a:rPr kumimoji="0" lang="en-US" sz="2000" b="0" dirty="0">
                <a:solidFill>
                  <a:srgbClr val="CC0000"/>
                </a:solidFill>
              </a:rPr>
              <a:t>coping skills to handle losses</a:t>
            </a:r>
          </a:p>
        </p:txBody>
      </p:sp>
      <p:sp>
        <p:nvSpPr>
          <p:cNvPr id="222304" name="Text Box 96"/>
          <p:cNvSpPr txBox="1">
            <a:spLocks noChangeArrowheads="1"/>
          </p:cNvSpPr>
          <p:nvPr/>
        </p:nvSpPr>
        <p:spPr bwMode="auto">
          <a:xfrm>
            <a:off x="6400800" y="1371600"/>
            <a:ext cx="609600" cy="109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sz="6600" b="0">
                <a:solidFill>
                  <a:srgbClr val="CC0000"/>
                </a:solidFill>
                <a:latin typeface="Bookman Old Style" pitchFamily="18" charset="0"/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23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23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2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2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2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2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2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2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2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2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2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2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2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2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2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2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2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2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2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2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2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2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2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2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2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2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2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2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2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2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2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2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22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22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2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2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303" grpId="0"/>
      <p:bldP spid="2223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987824" y="2276872"/>
            <a:ext cx="2736304" cy="208823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BernhardMod BT" pitchFamily="18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BernhardMod BT" pitchFamily="18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BernhardMod BT" pitchFamily="18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BernhardMod BT" pitchFamily="18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BernhardMod BT" pitchFamily="18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BernhardMod BT" pitchFamily="18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BernhardMod BT" pitchFamily="18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BernhardMod BT" pitchFamily="18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BernhardMod BT" pitchFamily="18" charset="0"/>
                <a:ea typeface="ＭＳ Ｐゴシック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31840" y="1556792"/>
            <a:ext cx="2491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Basic Attitude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156176" y="1196752"/>
            <a:ext cx="223224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Honesty &amp; integrity</a:t>
            </a:r>
          </a:p>
          <a:p>
            <a:r>
              <a:rPr lang="en-US" dirty="0" smtClean="0"/>
              <a:t>Respect</a:t>
            </a:r>
          </a:p>
          <a:p>
            <a:r>
              <a:rPr lang="en-US" dirty="0" smtClean="0"/>
              <a:t>Emotive Empathy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414908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Techniques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4149080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Theory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5013176"/>
            <a:ext cx="23042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Prerequisites</a:t>
            </a:r>
          </a:p>
          <a:p>
            <a:r>
              <a:rPr lang="en-US" dirty="0" smtClean="0"/>
              <a:t>Verbal techniques</a:t>
            </a:r>
          </a:p>
          <a:p>
            <a:r>
              <a:rPr lang="en-US" dirty="0" smtClean="0"/>
              <a:t>Non-verbal techniques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5013176"/>
            <a:ext cx="309634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Principles</a:t>
            </a:r>
          </a:p>
          <a:p>
            <a:r>
              <a:rPr lang="en-US" dirty="0" smtClean="0"/>
              <a:t>Goals of Validation</a:t>
            </a:r>
          </a:p>
          <a:p>
            <a:r>
              <a:rPr lang="en-US" dirty="0" smtClean="0"/>
              <a:t>Understanding aging and dementia</a:t>
            </a:r>
            <a:endParaRPr lang="en-US" dirty="0"/>
          </a:p>
        </p:txBody>
      </p:sp>
      <p:sp>
        <p:nvSpPr>
          <p:cNvPr id="13" name="Striped Right Arrow 12"/>
          <p:cNvSpPr/>
          <p:nvPr/>
        </p:nvSpPr>
        <p:spPr>
          <a:xfrm rot="18733821">
            <a:off x="1810481" y="3067802"/>
            <a:ext cx="1778842" cy="35098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riped Right Arrow 13"/>
          <p:cNvSpPr/>
          <p:nvPr/>
        </p:nvSpPr>
        <p:spPr>
          <a:xfrm rot="3560936">
            <a:off x="5131150" y="3063370"/>
            <a:ext cx="1763926" cy="3407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iped Right Arrow 14"/>
          <p:cNvSpPr/>
          <p:nvPr/>
        </p:nvSpPr>
        <p:spPr>
          <a:xfrm>
            <a:off x="2411760" y="4509120"/>
            <a:ext cx="3672408" cy="43204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858218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Understanding people who respond best to Validation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Losses that come with aging</a:t>
            </a:r>
            <a:r>
              <a:rPr lang="en-US" dirty="0" smtClean="0">
                <a:latin typeface="Bookman Old Style" pitchFamily="18" charset="0"/>
              </a:rPr>
              <a:t/>
            </a:r>
            <a:br>
              <a:rPr lang="en-US" dirty="0" smtClean="0">
                <a:latin typeface="Bookman Old Style" pitchFamily="18" charset="0"/>
              </a:rPr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11560" y="1772816"/>
            <a:ext cx="3884240" cy="4353347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ct val="50000"/>
              </a:spcBef>
              <a:buNone/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Physical:</a:t>
            </a:r>
          </a:p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Short-term memory</a:t>
            </a:r>
          </a:p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Eyesight</a:t>
            </a:r>
          </a:p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Hearing</a:t>
            </a:r>
          </a:p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Circulation</a:t>
            </a:r>
          </a:p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Illnesses increase</a:t>
            </a:r>
          </a:p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Often ability to walk is reduced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4008" y="1700808"/>
            <a:ext cx="4038600" cy="4525963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ct val="50000"/>
              </a:spcBef>
              <a:buNone/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Social/psychological:</a:t>
            </a:r>
          </a:p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Death of loved ones, friends</a:t>
            </a:r>
          </a:p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Isolation</a:t>
            </a:r>
          </a:p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Loss of job or role in life</a:t>
            </a:r>
          </a:p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Lack of status respect</a:t>
            </a:r>
          </a:p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No one listens</a:t>
            </a:r>
          </a:p>
          <a:p>
            <a:pPr>
              <a:spcBef>
                <a:spcPct val="50000"/>
              </a:spcBef>
            </a:pPr>
            <a:r>
              <a:rPr lang="en-US" sz="30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Lack of sensory stimulation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18" name="Rectangle 30"/>
          <p:cNvSpPr>
            <a:spLocks noChangeArrowheads="1"/>
          </p:cNvSpPr>
          <p:nvPr/>
        </p:nvSpPr>
        <p:spPr bwMode="auto">
          <a:xfrm>
            <a:off x="2771800" y="1844824"/>
            <a:ext cx="2743200" cy="158417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sz="2400" b="0" dirty="0">
                <a:solidFill>
                  <a:srgbClr val="CC0000"/>
                </a:solidFill>
              </a:rPr>
              <a:t>Losses</a:t>
            </a:r>
          </a:p>
          <a:p>
            <a:pPr algn="ctr"/>
            <a:r>
              <a:rPr kumimoji="0" lang="en-US" sz="2400" b="0" dirty="0" smtClean="0">
                <a:solidFill>
                  <a:srgbClr val="CC0000"/>
                </a:solidFill>
              </a:rPr>
              <a:t>No </a:t>
            </a:r>
            <a:r>
              <a:rPr kumimoji="0" lang="en-US" sz="2400" b="0" dirty="0">
                <a:solidFill>
                  <a:srgbClr val="CC0000"/>
                </a:solidFill>
              </a:rPr>
              <a:t>coping skills to </a:t>
            </a:r>
            <a:endParaRPr kumimoji="0" lang="en-US" sz="2400" b="0" dirty="0" smtClean="0">
              <a:solidFill>
                <a:srgbClr val="CC0000"/>
              </a:solidFill>
            </a:endParaRPr>
          </a:p>
          <a:p>
            <a:pPr algn="ctr"/>
            <a:r>
              <a:rPr kumimoji="0" lang="en-US" sz="2400" b="0" dirty="0" smtClean="0">
                <a:solidFill>
                  <a:srgbClr val="CC0000"/>
                </a:solidFill>
              </a:rPr>
              <a:t>handle </a:t>
            </a:r>
            <a:r>
              <a:rPr kumimoji="0" lang="en-US" sz="2400" b="0" dirty="0">
                <a:solidFill>
                  <a:srgbClr val="CC0000"/>
                </a:solidFill>
              </a:rPr>
              <a:t>losses</a:t>
            </a:r>
          </a:p>
          <a:p>
            <a:pPr algn="ctr"/>
            <a:endParaRPr kumimoji="0" lang="en-US" sz="1200" b="0" dirty="0">
              <a:solidFill>
                <a:srgbClr val="CC0000"/>
              </a:solidFill>
              <a:latin typeface="Arial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51074" y="1412329"/>
            <a:ext cx="2160588" cy="4522788"/>
            <a:chOff x="53" y="-65"/>
            <a:chExt cx="1361" cy="2849"/>
          </a:xfrm>
        </p:grpSpPr>
        <p:sp>
          <p:nvSpPr>
            <p:cNvPr id="33806" name="Text Box 32"/>
            <p:cNvSpPr txBox="1">
              <a:spLocks noChangeArrowheads="1"/>
            </p:cNvSpPr>
            <p:nvPr/>
          </p:nvSpPr>
          <p:spPr bwMode="auto">
            <a:xfrm>
              <a:off x="144" y="26"/>
              <a:ext cx="1270" cy="25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sz="2800" b="0" dirty="0">
                  <a:solidFill>
                    <a:srgbClr val="FF0000"/>
                  </a:solidFill>
                </a:rPr>
                <a:t>Despair</a:t>
              </a:r>
            </a:p>
            <a:p>
              <a:r>
                <a:rPr kumimoji="0" lang="en-US" sz="2800" b="0" dirty="0" smtClean="0">
                  <a:solidFill>
                    <a:srgbClr val="FF0000"/>
                  </a:solidFill>
                </a:rPr>
                <a:t>Stagnation</a:t>
              </a:r>
              <a:endParaRPr kumimoji="0" lang="en-US" sz="2800" b="0" dirty="0">
                <a:solidFill>
                  <a:srgbClr val="FF0000"/>
                </a:solidFill>
              </a:endParaRPr>
            </a:p>
            <a:p>
              <a:r>
                <a:rPr kumimoji="0" lang="en-US" sz="2800" b="0" dirty="0" smtClean="0">
                  <a:solidFill>
                    <a:srgbClr val="FF0000"/>
                  </a:solidFill>
                </a:rPr>
                <a:t>Isolation</a:t>
              </a:r>
              <a:endParaRPr kumimoji="0" lang="en-US" sz="2800" b="0" dirty="0">
                <a:solidFill>
                  <a:srgbClr val="FF0000"/>
                </a:solidFill>
              </a:endParaRPr>
            </a:p>
            <a:p>
              <a:r>
                <a:rPr kumimoji="0" lang="en-US" sz="2800" b="0" dirty="0" smtClean="0">
                  <a:solidFill>
                    <a:srgbClr val="FF0000"/>
                  </a:solidFill>
                </a:rPr>
                <a:t>Identity- </a:t>
              </a:r>
              <a:r>
                <a:rPr kumimoji="0" lang="en-US" sz="2800" b="0" dirty="0">
                  <a:solidFill>
                    <a:srgbClr val="FF0000"/>
                  </a:solidFill>
                </a:rPr>
                <a:t>Confusion</a:t>
              </a:r>
            </a:p>
            <a:p>
              <a:r>
                <a:rPr kumimoji="0" lang="en-US" sz="2800" b="0" dirty="0" smtClean="0">
                  <a:solidFill>
                    <a:srgbClr val="FF0000"/>
                  </a:solidFill>
                </a:rPr>
                <a:t>Inferiority</a:t>
              </a:r>
              <a:endParaRPr kumimoji="0" lang="en-US" sz="2800" b="0" dirty="0">
                <a:solidFill>
                  <a:srgbClr val="FF0000"/>
                </a:solidFill>
              </a:endParaRPr>
            </a:p>
            <a:p>
              <a:r>
                <a:rPr kumimoji="0" lang="en-US" sz="2800" b="0" dirty="0" smtClean="0">
                  <a:solidFill>
                    <a:srgbClr val="FF0000"/>
                  </a:solidFill>
                </a:rPr>
                <a:t>Guilt</a:t>
              </a:r>
              <a:endParaRPr kumimoji="0" lang="en-US" sz="2800" b="0" dirty="0">
                <a:solidFill>
                  <a:srgbClr val="FF0000"/>
                </a:solidFill>
              </a:endParaRPr>
            </a:p>
            <a:p>
              <a:r>
                <a:rPr kumimoji="0" lang="en-US" sz="2800" b="0" dirty="0" smtClean="0">
                  <a:solidFill>
                    <a:srgbClr val="FF0000"/>
                  </a:solidFill>
                </a:rPr>
                <a:t>Shame</a:t>
              </a:r>
              <a:endParaRPr kumimoji="0" lang="en-US" sz="2800" b="0" dirty="0">
                <a:solidFill>
                  <a:srgbClr val="FF0000"/>
                </a:solidFill>
              </a:endParaRPr>
            </a:p>
            <a:p>
              <a:r>
                <a:rPr kumimoji="0" lang="en-US" sz="2800" b="0" dirty="0" smtClean="0">
                  <a:solidFill>
                    <a:srgbClr val="FF0000"/>
                  </a:solidFill>
                </a:rPr>
                <a:t>Mistrust</a:t>
              </a:r>
              <a:endParaRPr kumimoji="0" lang="en-US" sz="2800" b="0" dirty="0">
                <a:solidFill>
                  <a:srgbClr val="FF0000"/>
                </a:solidFill>
              </a:endParaRPr>
            </a:p>
          </p:txBody>
        </p:sp>
        <p:sp>
          <p:nvSpPr>
            <p:cNvPr id="33807" name="Rectangle 33"/>
            <p:cNvSpPr>
              <a:spLocks noChangeArrowheads="1"/>
            </p:cNvSpPr>
            <p:nvPr/>
          </p:nvSpPr>
          <p:spPr bwMode="auto">
            <a:xfrm>
              <a:off x="53" y="-65"/>
              <a:ext cx="1315" cy="2849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5122" name="Text Box 34"/>
          <p:cNvSpPr txBox="1">
            <a:spLocks noChangeArrowheads="1"/>
          </p:cNvSpPr>
          <p:nvPr/>
        </p:nvSpPr>
        <p:spPr bwMode="auto">
          <a:xfrm>
            <a:off x="6228184" y="1628800"/>
            <a:ext cx="2736304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sz="2000" dirty="0"/>
              <a:t>Feil’s Resolution Stage of Life</a:t>
            </a:r>
          </a:p>
          <a:p>
            <a:pPr algn="ctr">
              <a:spcBef>
                <a:spcPct val="50000"/>
              </a:spcBef>
            </a:pPr>
            <a:r>
              <a:rPr kumimoji="0" lang="en-US" sz="2000" b="0" dirty="0"/>
              <a:t>Task: to die in peace</a:t>
            </a:r>
          </a:p>
        </p:txBody>
      </p:sp>
      <p:sp>
        <p:nvSpPr>
          <p:cNvPr id="345123" name="Text Box 35"/>
          <p:cNvSpPr txBox="1">
            <a:spLocks noChangeArrowheads="1"/>
          </p:cNvSpPr>
          <p:nvPr/>
        </p:nvSpPr>
        <p:spPr bwMode="auto">
          <a:xfrm>
            <a:off x="5580112" y="2333685"/>
            <a:ext cx="3335288" cy="45243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kumimoji="0" lang="en-US" sz="2400" dirty="0" smtClean="0">
              <a:solidFill>
                <a:srgbClr val="336600"/>
              </a:solidFill>
            </a:endParaRPr>
          </a:p>
          <a:p>
            <a:pPr>
              <a:spcBef>
                <a:spcPct val="50000"/>
              </a:spcBef>
            </a:pPr>
            <a:r>
              <a:rPr kumimoji="0" lang="en-US" sz="2000" dirty="0" smtClean="0">
                <a:solidFill>
                  <a:srgbClr val="336600"/>
                </a:solidFill>
              </a:rPr>
              <a:t>4 </a:t>
            </a:r>
            <a:r>
              <a:rPr kumimoji="0" lang="en-US" sz="2000" dirty="0">
                <a:solidFill>
                  <a:srgbClr val="336600"/>
                </a:solidFill>
              </a:rPr>
              <a:t>Phases of Resolution</a:t>
            </a:r>
          </a:p>
          <a:p>
            <a:pPr>
              <a:spcBef>
                <a:spcPct val="50000"/>
              </a:spcBef>
            </a:pPr>
            <a:r>
              <a:rPr kumimoji="0" lang="en-US" sz="2400" dirty="0" err="1">
                <a:solidFill>
                  <a:srgbClr val="33CC33"/>
                </a:solidFill>
              </a:rPr>
              <a:t>Malorientation</a:t>
            </a:r>
            <a:endParaRPr kumimoji="0" lang="en-US" sz="2400" dirty="0">
              <a:solidFill>
                <a:srgbClr val="33CC33"/>
              </a:solidFill>
            </a:endParaRPr>
          </a:p>
          <a:p>
            <a:pPr>
              <a:spcBef>
                <a:spcPct val="50000"/>
              </a:spcBef>
            </a:pPr>
            <a:r>
              <a:rPr kumimoji="0" lang="en-US" sz="2000" b="0" dirty="0"/>
              <a:t>	withdrawal</a:t>
            </a:r>
          </a:p>
          <a:p>
            <a:pPr>
              <a:spcBef>
                <a:spcPct val="50000"/>
              </a:spcBef>
            </a:pPr>
            <a:r>
              <a:rPr kumimoji="0" lang="en-US" sz="2400" dirty="0">
                <a:solidFill>
                  <a:srgbClr val="009900"/>
                </a:solidFill>
              </a:rPr>
              <a:t>Time Confusion</a:t>
            </a:r>
          </a:p>
          <a:p>
            <a:pPr>
              <a:spcBef>
                <a:spcPct val="50000"/>
              </a:spcBef>
            </a:pPr>
            <a:r>
              <a:rPr kumimoji="0" lang="en-US" sz="2000" b="0" dirty="0"/>
              <a:t>	withdrawal</a:t>
            </a:r>
          </a:p>
          <a:p>
            <a:pPr>
              <a:spcBef>
                <a:spcPct val="50000"/>
              </a:spcBef>
            </a:pPr>
            <a:r>
              <a:rPr kumimoji="0" lang="en-US" sz="2400" dirty="0">
                <a:solidFill>
                  <a:srgbClr val="009900"/>
                </a:solidFill>
              </a:rPr>
              <a:t>Repetitive Motion</a:t>
            </a:r>
          </a:p>
          <a:p>
            <a:pPr>
              <a:spcBef>
                <a:spcPct val="50000"/>
              </a:spcBef>
            </a:pPr>
            <a:r>
              <a:rPr kumimoji="0" lang="en-US" sz="2000" b="0" dirty="0"/>
              <a:t>	withdrawal</a:t>
            </a:r>
          </a:p>
          <a:p>
            <a:pPr>
              <a:spcBef>
                <a:spcPct val="50000"/>
              </a:spcBef>
            </a:pPr>
            <a:r>
              <a:rPr kumimoji="0" lang="en-US" sz="2400" dirty="0">
                <a:solidFill>
                  <a:srgbClr val="009900"/>
                </a:solidFill>
              </a:rPr>
              <a:t>Vegetation</a:t>
            </a:r>
          </a:p>
        </p:txBody>
      </p:sp>
      <p:sp>
        <p:nvSpPr>
          <p:cNvPr id="345124" name="Text Box 36"/>
          <p:cNvSpPr txBox="1">
            <a:spLocks noChangeArrowheads="1"/>
          </p:cNvSpPr>
          <p:nvPr/>
        </p:nvSpPr>
        <p:spPr bwMode="auto">
          <a:xfrm>
            <a:off x="2267744" y="1988840"/>
            <a:ext cx="533400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sz="4800" b="0" dirty="0">
                <a:latin typeface="Bookman Old Style" pitchFamily="18" charset="0"/>
              </a:rPr>
              <a:t>+</a:t>
            </a:r>
          </a:p>
        </p:txBody>
      </p:sp>
      <p:sp>
        <p:nvSpPr>
          <p:cNvPr id="345125" name="AutoShape 37"/>
          <p:cNvSpPr>
            <a:spLocks noChangeArrowheads="1"/>
          </p:cNvSpPr>
          <p:nvPr/>
        </p:nvSpPr>
        <p:spPr bwMode="auto">
          <a:xfrm>
            <a:off x="5508104" y="1988840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CC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5126" name="WordArt 38"/>
          <p:cNvSpPr>
            <a:spLocks noChangeArrowheads="1" noChangeShapeType="1" noTextEdit="1"/>
          </p:cNvSpPr>
          <p:nvPr/>
        </p:nvSpPr>
        <p:spPr bwMode="auto">
          <a:xfrm>
            <a:off x="2627784" y="5229200"/>
            <a:ext cx="2533650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9900"/>
                    </a:gs>
                    <a:gs pos="100000">
                      <a:srgbClr val="33CC33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Disorientation</a:t>
            </a:r>
          </a:p>
        </p:txBody>
      </p:sp>
      <p:sp>
        <p:nvSpPr>
          <p:cNvPr id="345127" name="AutoShape 39"/>
          <p:cNvSpPr>
            <a:spLocks/>
          </p:cNvSpPr>
          <p:nvPr/>
        </p:nvSpPr>
        <p:spPr bwMode="auto">
          <a:xfrm>
            <a:off x="5292080" y="4437112"/>
            <a:ext cx="288032" cy="2232248"/>
          </a:xfrm>
          <a:prstGeom prst="leftBrace">
            <a:avLst>
              <a:gd name="adj1" fmla="val 694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5128" name="AutoShape 40"/>
          <p:cNvSpPr>
            <a:spLocks noChangeArrowheads="1"/>
          </p:cNvSpPr>
          <p:nvPr/>
        </p:nvSpPr>
        <p:spPr bwMode="auto">
          <a:xfrm>
            <a:off x="7956376" y="4077072"/>
            <a:ext cx="648072" cy="648072"/>
          </a:xfrm>
          <a:prstGeom prst="curvedLeftArrow">
            <a:avLst>
              <a:gd name="adj1" fmla="val 25000"/>
              <a:gd name="adj2" fmla="val 50000"/>
              <a:gd name="adj3" fmla="val 36803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5129" name="AutoShape 41"/>
          <p:cNvSpPr>
            <a:spLocks noChangeArrowheads="1"/>
          </p:cNvSpPr>
          <p:nvPr/>
        </p:nvSpPr>
        <p:spPr bwMode="auto">
          <a:xfrm>
            <a:off x="8100392" y="5013176"/>
            <a:ext cx="648072" cy="720080"/>
          </a:xfrm>
          <a:prstGeom prst="curvedLeftArrow">
            <a:avLst>
              <a:gd name="adj1" fmla="val 25000"/>
              <a:gd name="adj2" fmla="val 50000"/>
              <a:gd name="adj3" fmla="val 33333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5130" name="AutoShape 42"/>
          <p:cNvSpPr>
            <a:spLocks noChangeArrowheads="1"/>
          </p:cNvSpPr>
          <p:nvPr/>
        </p:nvSpPr>
        <p:spPr bwMode="auto">
          <a:xfrm>
            <a:off x="7956376" y="6093296"/>
            <a:ext cx="648072" cy="764704"/>
          </a:xfrm>
          <a:prstGeom prst="curvedLeftArrow">
            <a:avLst>
              <a:gd name="adj1" fmla="val 25000"/>
              <a:gd name="adj2" fmla="val 50000"/>
              <a:gd name="adj3" fmla="val 33333"/>
            </a:avLst>
          </a:prstGeom>
          <a:solidFill>
            <a:srgbClr val="33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Text Box 43"/>
          <p:cNvSpPr txBox="1">
            <a:spLocks noChangeArrowheads="1"/>
          </p:cNvSpPr>
          <p:nvPr/>
        </p:nvSpPr>
        <p:spPr bwMode="auto">
          <a:xfrm>
            <a:off x="539552" y="457200"/>
            <a:ext cx="746144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sz="3200" dirty="0">
                <a:latin typeface="+mj-lt"/>
              </a:rPr>
              <a:t>Understanding people who respond best to Validation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4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4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4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4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4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4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4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4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3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3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3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34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34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34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34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34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34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4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118" grpId="0" animBg="1"/>
      <p:bldP spid="345122" grpId="0"/>
      <p:bldP spid="345124" grpId="0"/>
      <p:bldP spid="345125" grpId="0" animBg="1"/>
      <p:bldP spid="345126" grpId="0" animBg="1"/>
      <p:bldP spid="345127" grpId="0" animBg="1"/>
      <p:bldP spid="345128" grpId="0" animBg="1"/>
      <p:bldP spid="345129" grpId="0" animBg="1"/>
      <p:bldP spid="3451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323850" y="3644900"/>
            <a:ext cx="849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0">
              <a:latin typeface="Arial" charset="0"/>
            </a:endParaRPr>
          </a:p>
        </p:txBody>
      </p:sp>
      <p:sp>
        <p:nvSpPr>
          <p:cNvPr id="368665" name="Text Box 25"/>
          <p:cNvSpPr txBox="1">
            <a:spLocks noChangeArrowheads="1"/>
          </p:cNvSpPr>
          <p:nvPr/>
        </p:nvSpPr>
        <p:spPr bwMode="auto">
          <a:xfrm>
            <a:off x="179512" y="1412776"/>
            <a:ext cx="51816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>
                <a:solidFill>
                  <a:srgbClr val="002060"/>
                </a:solidFill>
              </a:rPr>
              <a:t>There is a reason behind the </a:t>
            </a:r>
            <a:r>
              <a:rPr kumimoji="0" lang="en-US" sz="2800" dirty="0" smtClean="0">
                <a:solidFill>
                  <a:srgbClr val="002060"/>
                </a:solidFill>
              </a:rPr>
              <a:t>behavior:</a:t>
            </a:r>
            <a:endParaRPr kumimoji="0" lang="en-US" sz="2800" dirty="0">
              <a:solidFill>
                <a:srgbClr val="002060"/>
              </a:solidFill>
            </a:endParaRPr>
          </a:p>
        </p:txBody>
      </p:sp>
      <p:sp>
        <p:nvSpPr>
          <p:cNvPr id="368666" name="Text Box 26"/>
          <p:cNvSpPr txBox="1">
            <a:spLocks noChangeArrowheads="1"/>
          </p:cNvSpPr>
          <p:nvPr/>
        </p:nvSpPr>
        <p:spPr bwMode="auto">
          <a:xfrm>
            <a:off x="467544" y="2492896"/>
            <a:ext cx="3962400" cy="353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>
                <a:solidFill>
                  <a:srgbClr val="0033CC"/>
                </a:solidFill>
              </a:rPr>
              <a:t>Retreat...</a:t>
            </a:r>
          </a:p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rgbClr val="0033CC"/>
                </a:solidFill>
              </a:rPr>
              <a:t>Relieve</a:t>
            </a:r>
            <a:r>
              <a:rPr kumimoji="0" lang="en-US" sz="2800" dirty="0">
                <a:solidFill>
                  <a:srgbClr val="0033CC"/>
                </a:solidFill>
              </a:rPr>
              <a:t>...</a:t>
            </a:r>
          </a:p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rgbClr val="0033CC"/>
                </a:solidFill>
              </a:rPr>
              <a:t>Resolve</a:t>
            </a:r>
            <a:r>
              <a:rPr kumimoji="0" lang="en-US" sz="2800" dirty="0">
                <a:solidFill>
                  <a:srgbClr val="0033CC"/>
                </a:solidFill>
              </a:rPr>
              <a:t>...</a:t>
            </a:r>
          </a:p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rgbClr val="0033CC"/>
                </a:solidFill>
              </a:rPr>
              <a:t>Relive</a:t>
            </a:r>
            <a:r>
              <a:rPr kumimoji="0" lang="en-US" sz="2800" dirty="0">
                <a:solidFill>
                  <a:srgbClr val="0033CC"/>
                </a:solidFill>
              </a:rPr>
              <a:t>...</a:t>
            </a:r>
          </a:p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rgbClr val="0033CC"/>
                </a:solidFill>
              </a:rPr>
              <a:t>Express </a:t>
            </a:r>
            <a:r>
              <a:rPr kumimoji="0" lang="en-US" sz="2800" b="0" dirty="0">
                <a:solidFill>
                  <a:srgbClr val="0033CC"/>
                </a:solidFill>
              </a:rPr>
              <a:t>unfulfilled needs</a:t>
            </a:r>
            <a:r>
              <a:rPr kumimoji="0" lang="en-US" sz="2800" b="0" dirty="0"/>
              <a:t>...</a:t>
            </a:r>
          </a:p>
        </p:txBody>
      </p:sp>
      <p:sp>
        <p:nvSpPr>
          <p:cNvPr id="34821" name="Text Box 27"/>
          <p:cNvSpPr txBox="1">
            <a:spLocks noChangeArrowheads="1"/>
          </p:cNvSpPr>
          <p:nvPr/>
        </p:nvSpPr>
        <p:spPr bwMode="auto">
          <a:xfrm>
            <a:off x="395536" y="457200"/>
            <a:ext cx="7605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400" dirty="0"/>
              <a:t>Understanding people who respond best to Validation</a:t>
            </a:r>
          </a:p>
        </p:txBody>
      </p:sp>
      <p:sp>
        <p:nvSpPr>
          <p:cNvPr id="34822" name="Text Box 28"/>
          <p:cNvSpPr txBox="1">
            <a:spLocks noChangeArrowheads="1"/>
          </p:cNvSpPr>
          <p:nvPr/>
        </p:nvSpPr>
        <p:spPr bwMode="auto">
          <a:xfrm>
            <a:off x="5436096" y="980728"/>
            <a:ext cx="2962672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Feil’s Resolution Stage of Life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/>
              <a:t>Task: to die in peace</a:t>
            </a:r>
            <a:endParaRPr lang="en-US" sz="2400" dirty="0"/>
          </a:p>
        </p:txBody>
      </p:sp>
      <p:sp>
        <p:nvSpPr>
          <p:cNvPr id="34823" name="Text Box 29"/>
          <p:cNvSpPr txBox="1">
            <a:spLocks noChangeArrowheads="1"/>
          </p:cNvSpPr>
          <p:nvPr/>
        </p:nvSpPr>
        <p:spPr bwMode="auto">
          <a:xfrm>
            <a:off x="5220072" y="2276872"/>
            <a:ext cx="3672408" cy="4339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400" dirty="0">
                <a:solidFill>
                  <a:srgbClr val="336600"/>
                </a:solidFill>
              </a:rPr>
              <a:t>4 Phases of Resolution</a:t>
            </a:r>
          </a:p>
          <a:p>
            <a:pPr>
              <a:spcBef>
                <a:spcPct val="50000"/>
              </a:spcBef>
            </a:pPr>
            <a:r>
              <a:rPr kumimoji="0" lang="en-US" sz="2400" dirty="0" err="1">
                <a:solidFill>
                  <a:srgbClr val="33CC33"/>
                </a:solidFill>
              </a:rPr>
              <a:t>Malorientation</a:t>
            </a:r>
            <a:endParaRPr kumimoji="0" lang="en-US" sz="2400" dirty="0">
              <a:solidFill>
                <a:srgbClr val="33CC33"/>
              </a:solidFill>
            </a:endParaRPr>
          </a:p>
          <a:p>
            <a:pPr>
              <a:spcBef>
                <a:spcPct val="50000"/>
              </a:spcBef>
            </a:pPr>
            <a:r>
              <a:rPr kumimoji="0" lang="en-US" sz="2400" b="0" dirty="0"/>
              <a:t>	withdrawal</a:t>
            </a:r>
          </a:p>
          <a:p>
            <a:pPr>
              <a:spcBef>
                <a:spcPct val="50000"/>
              </a:spcBef>
            </a:pPr>
            <a:r>
              <a:rPr kumimoji="0" lang="en-US" sz="2400" dirty="0">
                <a:solidFill>
                  <a:srgbClr val="009900"/>
                </a:solidFill>
              </a:rPr>
              <a:t>Time Confusion</a:t>
            </a:r>
          </a:p>
          <a:p>
            <a:pPr>
              <a:spcBef>
                <a:spcPct val="50000"/>
              </a:spcBef>
            </a:pPr>
            <a:r>
              <a:rPr kumimoji="0" lang="en-US" sz="2400" b="0" dirty="0"/>
              <a:t>	withdrawal</a:t>
            </a:r>
          </a:p>
          <a:p>
            <a:pPr>
              <a:spcBef>
                <a:spcPct val="50000"/>
              </a:spcBef>
            </a:pPr>
            <a:r>
              <a:rPr kumimoji="0" lang="en-US" sz="2400" dirty="0">
                <a:solidFill>
                  <a:srgbClr val="009900"/>
                </a:solidFill>
              </a:rPr>
              <a:t>Repetitive Motion</a:t>
            </a:r>
          </a:p>
          <a:p>
            <a:pPr>
              <a:spcBef>
                <a:spcPct val="50000"/>
              </a:spcBef>
            </a:pPr>
            <a:r>
              <a:rPr kumimoji="0" lang="en-US" sz="2400" b="0" dirty="0"/>
              <a:t>	withdrawal</a:t>
            </a:r>
          </a:p>
          <a:p>
            <a:pPr>
              <a:spcBef>
                <a:spcPct val="50000"/>
              </a:spcBef>
            </a:pPr>
            <a:r>
              <a:rPr kumimoji="0" lang="en-US" sz="2400" dirty="0">
                <a:solidFill>
                  <a:srgbClr val="009900"/>
                </a:solidFill>
              </a:rPr>
              <a:t>Vegetation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686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686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686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5" grpId="0"/>
      <p:bldP spid="3686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40" name="Rectangle 8"/>
          <p:cNvSpPr>
            <a:spLocks noChangeArrowheads="1"/>
          </p:cNvSpPr>
          <p:nvPr/>
        </p:nvSpPr>
        <p:spPr bwMode="auto">
          <a:xfrm>
            <a:off x="4283968" y="2348880"/>
            <a:ext cx="4572000" cy="4093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2000" b="1" dirty="0">
                <a:solidFill>
                  <a:srgbClr val="993300"/>
                </a:solidFill>
              </a:rPr>
              <a:t>Basic Human Needs:</a:t>
            </a:r>
          </a:p>
          <a:p>
            <a:pPr algn="ctr"/>
            <a:r>
              <a:rPr kumimoji="0" lang="en-US" sz="2000" b="0" dirty="0">
                <a:solidFill>
                  <a:srgbClr val="993300"/>
                </a:solidFill>
              </a:rPr>
              <a:t>To reduce pain and discomfort</a:t>
            </a:r>
          </a:p>
          <a:p>
            <a:pPr algn="ctr"/>
            <a:r>
              <a:rPr kumimoji="0" lang="en-US" sz="2000" b="0" dirty="0">
                <a:solidFill>
                  <a:srgbClr val="993300"/>
                </a:solidFill>
              </a:rPr>
              <a:t>To have sensory stimulation</a:t>
            </a:r>
          </a:p>
          <a:p>
            <a:pPr algn="ctr"/>
            <a:r>
              <a:rPr kumimoji="0" lang="en-US" sz="2000" b="0" dirty="0">
                <a:solidFill>
                  <a:srgbClr val="993300"/>
                </a:solidFill>
              </a:rPr>
              <a:t>To be nurtured, feel safe and secure</a:t>
            </a:r>
          </a:p>
          <a:p>
            <a:pPr algn="ctr"/>
            <a:r>
              <a:rPr kumimoji="0" lang="en-US" sz="2000" b="0" dirty="0">
                <a:solidFill>
                  <a:srgbClr val="993300"/>
                </a:solidFill>
              </a:rPr>
              <a:t>To belong, to be loved</a:t>
            </a:r>
          </a:p>
          <a:p>
            <a:pPr algn="ctr"/>
            <a:r>
              <a:rPr kumimoji="0" lang="en-US" sz="2000" b="0" dirty="0">
                <a:solidFill>
                  <a:srgbClr val="993300"/>
                </a:solidFill>
              </a:rPr>
              <a:t>To express emotions and be heard</a:t>
            </a:r>
          </a:p>
          <a:p>
            <a:pPr algn="ctr"/>
            <a:r>
              <a:rPr kumimoji="0" lang="en-US" sz="2000" b="0" dirty="0">
                <a:solidFill>
                  <a:srgbClr val="993300"/>
                </a:solidFill>
              </a:rPr>
              <a:t>To be listened to and respected</a:t>
            </a:r>
          </a:p>
          <a:p>
            <a:pPr algn="ctr"/>
            <a:r>
              <a:rPr kumimoji="0" lang="en-US" sz="2000" b="0" dirty="0">
                <a:solidFill>
                  <a:srgbClr val="993300"/>
                </a:solidFill>
              </a:rPr>
              <a:t>To be useful</a:t>
            </a:r>
          </a:p>
          <a:p>
            <a:pPr algn="ctr"/>
            <a:r>
              <a:rPr kumimoji="0" lang="en-US" sz="2000" b="0" dirty="0">
                <a:solidFill>
                  <a:srgbClr val="993300"/>
                </a:solidFill>
              </a:rPr>
              <a:t>To be recognized, status, identity and self-worth</a:t>
            </a:r>
          </a:p>
          <a:p>
            <a:pPr algn="ctr"/>
            <a:r>
              <a:rPr kumimoji="0" lang="en-US" sz="2000" b="0" dirty="0">
                <a:solidFill>
                  <a:srgbClr val="993300"/>
                </a:solidFill>
              </a:rPr>
              <a:t>To restore a sense of equilibrium</a:t>
            </a:r>
          </a:p>
          <a:p>
            <a:pPr algn="ctr"/>
            <a:r>
              <a:rPr kumimoji="0" lang="en-US" sz="2000" b="0" dirty="0">
                <a:solidFill>
                  <a:srgbClr val="993300"/>
                </a:solidFill>
              </a:rPr>
              <a:t>To live in peace</a:t>
            </a:r>
          </a:p>
          <a:p>
            <a:pPr algn="ctr"/>
            <a:r>
              <a:rPr kumimoji="0" lang="en-US" sz="2000" b="0" dirty="0">
                <a:solidFill>
                  <a:srgbClr val="993300"/>
                </a:solidFill>
              </a:rPr>
              <a:t>To die in peace</a:t>
            </a:r>
          </a:p>
        </p:txBody>
      </p:sp>
      <p:sp>
        <p:nvSpPr>
          <p:cNvPr id="376841" name="Text Box 9"/>
          <p:cNvSpPr txBox="1">
            <a:spLocks noChangeArrowheads="1"/>
          </p:cNvSpPr>
          <p:nvPr/>
        </p:nvSpPr>
        <p:spPr bwMode="auto">
          <a:xfrm>
            <a:off x="251520" y="1268760"/>
            <a:ext cx="4250432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400" b="1" dirty="0">
                <a:solidFill>
                  <a:srgbClr val="0033CC"/>
                </a:solidFill>
              </a:rPr>
              <a:t>Retreat</a:t>
            </a:r>
            <a:r>
              <a:rPr kumimoji="0" lang="en-US" sz="2400" dirty="0">
                <a:solidFill>
                  <a:srgbClr val="0033CC"/>
                </a:solidFill>
              </a:rPr>
              <a:t>...</a:t>
            </a:r>
          </a:p>
          <a:p>
            <a:pPr>
              <a:spcBef>
                <a:spcPct val="50000"/>
              </a:spcBef>
            </a:pPr>
            <a:r>
              <a:rPr kumimoji="0" lang="en-US" sz="2400" b="1" dirty="0" smtClean="0">
                <a:solidFill>
                  <a:srgbClr val="0033CC"/>
                </a:solidFill>
              </a:rPr>
              <a:t>Relieve</a:t>
            </a:r>
            <a:r>
              <a:rPr kumimoji="0" lang="en-US" sz="2400" dirty="0">
                <a:solidFill>
                  <a:srgbClr val="0033CC"/>
                </a:solidFill>
              </a:rPr>
              <a:t>...</a:t>
            </a:r>
          </a:p>
          <a:p>
            <a:pPr>
              <a:spcBef>
                <a:spcPct val="50000"/>
              </a:spcBef>
            </a:pPr>
            <a:r>
              <a:rPr kumimoji="0" lang="en-US" sz="2400" b="1" dirty="0" smtClean="0">
                <a:solidFill>
                  <a:srgbClr val="0033CC"/>
                </a:solidFill>
              </a:rPr>
              <a:t>Resolve</a:t>
            </a:r>
            <a:r>
              <a:rPr kumimoji="0" lang="en-US" sz="2400" b="1" dirty="0">
                <a:solidFill>
                  <a:srgbClr val="0033CC"/>
                </a:solidFill>
              </a:rPr>
              <a:t>...</a:t>
            </a:r>
          </a:p>
          <a:p>
            <a:pPr>
              <a:spcBef>
                <a:spcPct val="50000"/>
              </a:spcBef>
            </a:pPr>
            <a:r>
              <a:rPr kumimoji="0" lang="en-US" sz="2400" b="1" dirty="0" smtClean="0">
                <a:solidFill>
                  <a:srgbClr val="0033CC"/>
                </a:solidFill>
              </a:rPr>
              <a:t>Relive</a:t>
            </a:r>
            <a:r>
              <a:rPr kumimoji="0" lang="en-US" sz="2400" b="1" dirty="0">
                <a:solidFill>
                  <a:srgbClr val="0033CC"/>
                </a:solidFill>
              </a:rPr>
              <a:t>...</a:t>
            </a:r>
          </a:p>
          <a:p>
            <a:pPr>
              <a:spcBef>
                <a:spcPct val="50000"/>
              </a:spcBef>
            </a:pPr>
            <a:r>
              <a:rPr kumimoji="0" lang="en-US" sz="2400" b="1" dirty="0" smtClean="0">
                <a:solidFill>
                  <a:srgbClr val="0033CC"/>
                </a:solidFill>
              </a:rPr>
              <a:t>Express </a:t>
            </a:r>
            <a:r>
              <a:rPr kumimoji="0" lang="en-US" sz="2400" b="0" dirty="0">
                <a:solidFill>
                  <a:srgbClr val="0033CC"/>
                </a:solidFill>
              </a:rPr>
              <a:t>unfulfilled needs...</a:t>
            </a:r>
          </a:p>
        </p:txBody>
      </p:sp>
      <p:sp>
        <p:nvSpPr>
          <p:cNvPr id="35845" name="Text Box 11"/>
          <p:cNvSpPr txBox="1">
            <a:spLocks noChangeArrowheads="1"/>
          </p:cNvSpPr>
          <p:nvPr/>
        </p:nvSpPr>
        <p:spPr bwMode="auto">
          <a:xfrm>
            <a:off x="683568" y="457200"/>
            <a:ext cx="73174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sz="2800" dirty="0">
                <a:latin typeface="+mj-lt"/>
              </a:rPr>
              <a:t>Understanding people who respond best to Validation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76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6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76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6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76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6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76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6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6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6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6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6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6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6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6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6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68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68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68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68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68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68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68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68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68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68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68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68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68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68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68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68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68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68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68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68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2146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difference between a person with  Alzheimer’s disease and a disoriented very old person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32770" name="Picture 2" descr="Image result for Alzheimer pati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780928"/>
            <a:ext cx="5148064" cy="2896973"/>
          </a:xfrm>
          <a:prstGeom prst="rect">
            <a:avLst/>
          </a:prstGeom>
          <a:noFill/>
        </p:spPr>
      </p:pic>
      <p:pic>
        <p:nvPicPr>
          <p:cNvPr id="4" name="Picture 2" descr="Auguste 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3528392" cy="348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GB" sz="4000" dirty="0" smtClean="0"/>
              <a:t>The Validation Process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40964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717032"/>
            <a:ext cx="3757098" cy="2502422"/>
          </a:xfrm>
          <a:prstGeom prst="rect">
            <a:avLst/>
          </a:prstGeom>
          <a:noFill/>
        </p:spPr>
      </p:pic>
      <p:pic>
        <p:nvPicPr>
          <p:cNvPr id="40966" name="Picture 6" descr="Image result for Validation Naomi Fe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717032"/>
            <a:ext cx="4133850" cy="2628900"/>
          </a:xfrm>
          <a:prstGeom prst="rect">
            <a:avLst/>
          </a:prstGeom>
          <a:noFill/>
        </p:spPr>
      </p:pic>
      <p:pic>
        <p:nvPicPr>
          <p:cNvPr id="40968" name="Picture 8" descr="Image result for Validation Naomi Fe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268760"/>
            <a:ext cx="3513465" cy="2301255"/>
          </a:xfrm>
          <a:prstGeom prst="rect">
            <a:avLst/>
          </a:prstGeom>
          <a:noFill/>
        </p:spPr>
      </p:pic>
      <p:pic>
        <p:nvPicPr>
          <p:cNvPr id="40970" name="Picture 10" descr="Image result for Validation Naomi Fe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185244"/>
            <a:ext cx="2592288" cy="2318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Image result for Validation Naomi Fe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556792"/>
            <a:ext cx="4572000" cy="304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Validation goals – </a:t>
            </a:r>
            <a:br>
              <a:rPr lang="en-US" dirty="0" smtClean="0"/>
            </a:br>
            <a:r>
              <a:rPr lang="en-US" dirty="0" smtClean="0"/>
              <a:t>in the short term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41986" name="Picture 2" descr="Image result for Validation Naomi Fe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1836942" cy="2447181"/>
          </a:xfrm>
          <a:prstGeom prst="rect">
            <a:avLst/>
          </a:prstGeom>
          <a:noFill/>
        </p:spPr>
      </p:pic>
      <p:pic>
        <p:nvPicPr>
          <p:cNvPr id="41988" name="Picture 4" descr="Image result for Validation Naomi Fe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14286"/>
            <a:ext cx="3811538" cy="2606309"/>
          </a:xfrm>
          <a:prstGeom prst="rect">
            <a:avLst/>
          </a:prstGeom>
          <a:noFill/>
        </p:spPr>
      </p:pic>
      <p:pic>
        <p:nvPicPr>
          <p:cNvPr id="41992" name="Picture 8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358" y="908720"/>
            <a:ext cx="1680186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Validation goals –</a:t>
            </a:r>
            <a:br>
              <a:rPr lang="en-US" dirty="0" smtClean="0"/>
            </a:br>
            <a:r>
              <a:rPr lang="en-US" dirty="0" smtClean="0"/>
              <a:t> in the long term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43010" name="Picture 2" descr="Care home bosses served court papers on bedridden dementia patient Sarah Wroclawski, 85, who is unable to speak, walk or feed herse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3240360" cy="2154971"/>
          </a:xfrm>
          <a:prstGeom prst="rect">
            <a:avLst/>
          </a:prstGeom>
          <a:noFill/>
        </p:spPr>
      </p:pic>
      <p:pic>
        <p:nvPicPr>
          <p:cNvPr id="43012" name="Picture 4" descr="Image result for Validation group work in nursing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077072"/>
            <a:ext cx="3326854" cy="2209719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3635896" y="2348880"/>
            <a:ext cx="1368152" cy="504056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4" name="Picture 6" descr="Image result for Validation group work in nursing h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21088"/>
            <a:ext cx="3312343" cy="2132856"/>
          </a:xfrm>
          <a:prstGeom prst="rect">
            <a:avLst/>
          </a:prstGeom>
          <a:noFill/>
        </p:spPr>
      </p:pic>
      <p:pic>
        <p:nvPicPr>
          <p:cNvPr id="43016" name="Picture 8" descr="Image result for families visiting nursing home residen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772816"/>
            <a:ext cx="3852582" cy="1656184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3851920" y="5085184"/>
            <a:ext cx="1368152" cy="504056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“Goals” of the Client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</a:rPr>
              <a:t/>
            </a:r>
            <a:br>
              <a:rPr lang="en-US" dirty="0" smtClean="0">
                <a:solidFill>
                  <a:srgbClr val="0033CC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44034" name="AutoShape 2" descr="Image result for nursing home resident angry"/>
          <p:cNvSpPr>
            <a:spLocks noChangeAspect="1" noChangeArrowheads="1"/>
          </p:cNvSpPr>
          <p:nvPr/>
        </p:nvSpPr>
        <p:spPr bwMode="auto">
          <a:xfrm>
            <a:off x="155575" y="-1790700"/>
            <a:ext cx="33147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6" name="AutoShape 4" descr="Image result for nursing home resident angry"/>
          <p:cNvSpPr>
            <a:spLocks noChangeAspect="1" noChangeArrowheads="1"/>
          </p:cNvSpPr>
          <p:nvPr/>
        </p:nvSpPr>
        <p:spPr bwMode="auto">
          <a:xfrm>
            <a:off x="155575" y="-1790700"/>
            <a:ext cx="33147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irc_mi" descr="http://4.bp.blogspot.com/-24JMUqxCjfk/UebxDfxNUvI/AAAAAAAASUM/J76kR5o_IE0/s1600/Screen+Shot+2013-07-17+at+12.27.37+PM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1683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angry man 2"/>
          <p:cNvPicPr>
            <a:picLocks noChangeAspect="1" noChangeArrowheads="1"/>
          </p:cNvPicPr>
          <p:nvPr/>
        </p:nvPicPr>
        <p:blipFill>
          <a:blip r:embed="rId3" cstate="print"/>
          <a:srcRect l="1923" t="1842" r="1923" b="1950"/>
          <a:stretch>
            <a:fillRect/>
          </a:stretch>
        </p:blipFill>
        <p:spPr>
          <a:xfrm>
            <a:off x="4267200" y="3581400"/>
            <a:ext cx="4038600" cy="2987675"/>
          </a:xfrm>
          <a:prstGeom prst="rect">
            <a:avLst/>
          </a:prstGeom>
          <a:noFill/>
        </p:spPr>
      </p:pic>
      <p:pic>
        <p:nvPicPr>
          <p:cNvPr id="8" name="Picture 36" descr="Minni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04248" y="1340768"/>
            <a:ext cx="1921272" cy="2858091"/>
          </a:xfrm>
          <a:prstGeom prst="rect">
            <a:avLst/>
          </a:prstGeom>
          <a:noFill/>
        </p:spPr>
      </p:pic>
      <p:pic>
        <p:nvPicPr>
          <p:cNvPr id="10" name="Picture 7" descr="old man isola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373380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95536" y="3933056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Retreat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32240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Express Needs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411760" y="1340768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Re-live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68344" y="4149080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Resolve</a:t>
            </a:r>
            <a:endParaRPr lang="en-US" b="1" dirty="0"/>
          </a:p>
        </p:txBody>
      </p:sp>
      <p:pic>
        <p:nvPicPr>
          <p:cNvPr id="44040" name="Picture 8" descr="Image result for alzheimer patient pound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989050"/>
            <a:ext cx="3024336" cy="245979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635896" y="3068960"/>
            <a:ext cx="15121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Relieve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Four Phases of Resolution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67544" y="1556792"/>
            <a:ext cx="3535753" cy="203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/>
          <p:nvPr/>
        </p:nvPicPr>
        <p:blipFill rotWithShape="1">
          <a:blip r:embed="rId3" cstate="print"/>
          <a:srcRect l="20513" t="29362" r="58173" b="23033"/>
          <a:stretch/>
        </p:blipFill>
        <p:spPr bwMode="auto">
          <a:xfrm>
            <a:off x="971600" y="4005064"/>
            <a:ext cx="1901502" cy="238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7404" t="38767" r="27564" b="16478"/>
          <a:stretch/>
        </p:blipFill>
        <p:spPr bwMode="auto">
          <a:xfrm>
            <a:off x="4932040" y="1556792"/>
            <a:ext cx="3042285" cy="197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9648" t="23659" r="51282" b="23604"/>
          <a:stretch/>
        </p:blipFill>
        <p:spPr bwMode="auto">
          <a:xfrm>
            <a:off x="6372200" y="3933056"/>
            <a:ext cx="1845310" cy="246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7283152" cy="16561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Validation Principle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1. Maloriented and disoriented old people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are unique and worthwhile.</a:t>
            </a:r>
            <a:r>
              <a:rPr lang="en-US" b="0" dirty="0" smtClean="0">
                <a:latin typeface="Times New Roman" pitchFamily="18" charset="0"/>
              </a:rPr>
              <a:t/>
            </a:r>
            <a:br>
              <a:rPr lang="en-US" b="0" dirty="0" smtClean="0">
                <a:latin typeface="Times New Roman" pitchFamily="18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Content Placeholder 7" descr="P10105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7" y="2852936"/>
            <a:ext cx="4416491" cy="3312368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Malorientation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187624" y="1628800"/>
            <a:ext cx="6768751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Techniques for Phase One</a:t>
            </a:r>
            <a:br>
              <a:rPr lang="en-GB" dirty="0" smtClean="0"/>
            </a:br>
            <a:r>
              <a:rPr lang="en-GB" dirty="0" smtClean="0"/>
              <a:t>verbal Validation techniques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4" name="irc_mi" descr="http://snowbrains.com/wp-content/uploads/2013/05/deep-breath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564904"/>
            <a:ext cx="237626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Image result for old people looking at each ot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348880"/>
            <a:ext cx="4108244" cy="27363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87624" y="1844824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Center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508104" y="5229200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Observe</a:t>
            </a:r>
            <a:endParaRPr lang="en-US" sz="3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Techniques for Phase One</a:t>
            </a:r>
            <a:br>
              <a:rPr lang="en-GB" dirty="0" smtClean="0"/>
            </a:br>
            <a:r>
              <a:rPr lang="en-GB" dirty="0" smtClean="0"/>
              <a:t>verbal Validation techniques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4" name="irc_mi" descr="http://explodingdog.com/drawing/youretoofarawayfromem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564904"/>
            <a:ext cx="3024336" cy="267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http://orgmonkey.marie-kennedy.com/wp-content/uploads/2007/01/sp_a00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564904"/>
            <a:ext cx="3082290" cy="246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11760" y="1916832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Find the right distance</a:t>
            </a:r>
            <a:endParaRPr lang="en-US" sz="3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Verbal Validation techniques</a:t>
            </a:r>
            <a:endParaRPr lang="en-US" sz="4000" dirty="0"/>
          </a:p>
        </p:txBody>
      </p:sp>
      <p:pic>
        <p:nvPicPr>
          <p:cNvPr id="3" name="irc_mi" descr="http://thyblackman.com/wp-content/uploads/2013/01/BlackDadandDaughte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708920"/>
            <a:ext cx="40324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rc_mi" descr="http://img.dailymail.co.uk/i/pix/2007/11_01/125handshake_468x5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348880"/>
            <a:ext cx="295232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68016" y="2069232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Eye contact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Verbal Validation techniques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48130" name="AutoShape 2" descr="Image result for who what where when h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6" name="AutoShape 8" descr="Image result for who what where when h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138" name="Picture 10" descr="Image result for who what where when h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12776"/>
            <a:ext cx="3810000" cy="3086101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 flipH="1">
            <a:off x="6372200" y="3140968"/>
            <a:ext cx="864096" cy="1296144"/>
          </a:xfrm>
          <a:prstGeom prst="line">
            <a:avLst/>
          </a:prstGeom>
          <a:ln w="190500">
            <a:solidFill>
              <a:schemeClr val="tx1">
                <a:lumMod val="75000"/>
                <a:lumOff val="25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40" name="Picture 12" descr="Image result for person standing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6668" y="3429000"/>
            <a:ext cx="2030760" cy="2591197"/>
          </a:xfrm>
          <a:prstGeom prst="rect">
            <a:avLst/>
          </a:prstGeom>
          <a:noFill/>
        </p:spPr>
      </p:pic>
      <p:pic>
        <p:nvPicPr>
          <p:cNvPr id="48142" name="Picture 14" descr="Image result for person standing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56992"/>
            <a:ext cx="2312929" cy="2951237"/>
          </a:xfrm>
          <a:prstGeom prst="rect">
            <a:avLst/>
          </a:prstGeom>
          <a:noFill/>
        </p:spPr>
      </p:pic>
      <p:sp>
        <p:nvSpPr>
          <p:cNvPr id="17" name="Line Callout 3 16"/>
          <p:cNvSpPr/>
          <p:nvPr/>
        </p:nvSpPr>
        <p:spPr>
          <a:xfrm>
            <a:off x="467544" y="2708920"/>
            <a:ext cx="2088232" cy="72008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9714"/>
              <a:gd name="adj8" fmla="val 3128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ABCDE</a:t>
            </a:r>
            <a:endParaRPr lang="en-US" dirty="0"/>
          </a:p>
        </p:txBody>
      </p:sp>
      <p:sp>
        <p:nvSpPr>
          <p:cNvPr id="20" name="Line Callout 3 19"/>
          <p:cNvSpPr/>
          <p:nvPr/>
        </p:nvSpPr>
        <p:spPr>
          <a:xfrm>
            <a:off x="3059832" y="2780928"/>
            <a:ext cx="1872208" cy="72008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94597"/>
              <a:gd name="adj8" fmla="val 358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ABEDC?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83568" y="2060848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Rephrasing</a:t>
            </a:r>
            <a:endParaRPr lang="en-US" sz="3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Verbal Validation techniques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3568" y="162880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Imagine the opposite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427984" y="162880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Ask the Extreme-Polarity</a:t>
            </a:r>
            <a:endParaRPr lang="en-US" sz="2800" dirty="0"/>
          </a:p>
        </p:txBody>
      </p:sp>
      <p:sp>
        <p:nvSpPr>
          <p:cNvPr id="6" name="Oval Callout 5"/>
          <p:cNvSpPr/>
          <p:nvPr/>
        </p:nvSpPr>
        <p:spPr>
          <a:xfrm>
            <a:off x="539552" y="4869160"/>
            <a:ext cx="2880320" cy="1008112"/>
          </a:xfrm>
          <a:prstGeom prst="wedgeEllipseCallout">
            <a:avLst>
              <a:gd name="adj1" fmla="val 55531"/>
              <a:gd name="adj2" fmla="val -1205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would happen if  you stayed here? </a:t>
            </a:r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>
            <a:off x="2123728" y="2276872"/>
            <a:ext cx="1728192" cy="864096"/>
          </a:xfrm>
          <a:prstGeom prst="wedgeEllipseCallout">
            <a:avLst>
              <a:gd name="adj1" fmla="val -59443"/>
              <a:gd name="adj2" fmla="val 396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have to go home now!</a:t>
            </a:r>
            <a:endParaRPr lang="en-US" dirty="0"/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1944216" cy="2719135"/>
          </a:xfrm>
          <a:prstGeom prst="rect">
            <a:avLst/>
          </a:prstGeom>
          <a:noFill/>
        </p:spPr>
      </p:pic>
      <p:pic>
        <p:nvPicPr>
          <p:cNvPr id="6148" name="Picture 4" descr="Image result for sad woman cart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109200"/>
            <a:ext cx="755526" cy="2910997"/>
          </a:xfrm>
          <a:prstGeom prst="rect">
            <a:avLst/>
          </a:prstGeom>
          <a:noFill/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132856"/>
            <a:ext cx="1944216" cy="2719135"/>
          </a:xfrm>
          <a:prstGeom prst="rect">
            <a:avLst/>
          </a:prstGeom>
          <a:noFill/>
        </p:spPr>
      </p:pic>
      <p:sp>
        <p:nvSpPr>
          <p:cNvPr id="11" name="Oval Callout 10"/>
          <p:cNvSpPr/>
          <p:nvPr/>
        </p:nvSpPr>
        <p:spPr>
          <a:xfrm>
            <a:off x="7092280" y="2204864"/>
            <a:ext cx="1728192" cy="864096"/>
          </a:xfrm>
          <a:prstGeom prst="wedgeEllipseCallout">
            <a:avLst>
              <a:gd name="adj1" fmla="val -59443"/>
              <a:gd name="adj2" fmla="val 396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have to go home now!</a:t>
            </a:r>
            <a:endParaRPr lang="en-US" dirty="0"/>
          </a:p>
        </p:txBody>
      </p:sp>
      <p:pic>
        <p:nvPicPr>
          <p:cNvPr id="12" name="Picture 4" descr="Image result for sad woman cart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3429000"/>
            <a:ext cx="755526" cy="2910997"/>
          </a:xfrm>
          <a:prstGeom prst="rect">
            <a:avLst/>
          </a:prstGeom>
          <a:noFill/>
        </p:spPr>
      </p:pic>
      <p:sp>
        <p:nvSpPr>
          <p:cNvPr id="14" name="Oval Callout 13"/>
          <p:cNvSpPr/>
          <p:nvPr/>
        </p:nvSpPr>
        <p:spPr>
          <a:xfrm>
            <a:off x="4716016" y="4941168"/>
            <a:ext cx="2808312" cy="1008112"/>
          </a:xfrm>
          <a:prstGeom prst="wedgeEllipseCallout">
            <a:avLst>
              <a:gd name="adj1" fmla="val 55288"/>
              <a:gd name="adj2" fmla="val -1176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What’s the worst thing about being here?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Verbal Validation techniques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Validation Training Institute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41277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Reminiscing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1412776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Find an old coping mechanism</a:t>
            </a:r>
            <a:endParaRPr lang="en-US" sz="2800" dirty="0"/>
          </a:p>
        </p:txBody>
      </p:sp>
      <p:pic>
        <p:nvPicPr>
          <p:cNvPr id="5529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204864"/>
            <a:ext cx="1512168" cy="1910108"/>
          </a:xfrm>
          <a:prstGeom prst="rect">
            <a:avLst/>
          </a:prstGeom>
          <a:noFill/>
        </p:spPr>
      </p:pic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2060848"/>
            <a:ext cx="1512168" cy="1910108"/>
          </a:xfrm>
          <a:prstGeom prst="rect">
            <a:avLst/>
          </a:prstGeom>
          <a:noFill/>
        </p:spPr>
      </p:pic>
      <p:sp>
        <p:nvSpPr>
          <p:cNvPr id="8" name="Oval Callout 7"/>
          <p:cNvSpPr/>
          <p:nvPr/>
        </p:nvSpPr>
        <p:spPr>
          <a:xfrm>
            <a:off x="4788024" y="2060848"/>
            <a:ext cx="1800200" cy="792088"/>
          </a:xfrm>
          <a:prstGeom prst="wedgeEllipseCallout">
            <a:avLst>
              <a:gd name="adj1" fmla="val 71832"/>
              <a:gd name="adj2" fmla="val -4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miss my home.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323528" y="2204864"/>
            <a:ext cx="2088232" cy="792088"/>
          </a:xfrm>
          <a:prstGeom prst="wedgeEllipseCallout">
            <a:avLst>
              <a:gd name="adj1" fmla="val 73844"/>
              <a:gd name="adj2" fmla="val -123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miss my home.</a:t>
            </a:r>
            <a:endParaRPr lang="en-US" dirty="0"/>
          </a:p>
        </p:txBody>
      </p:sp>
      <p:pic>
        <p:nvPicPr>
          <p:cNvPr id="55300" name="Picture 4" descr="Image result for man standing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2349693" cy="2397646"/>
          </a:xfrm>
          <a:prstGeom prst="rect">
            <a:avLst/>
          </a:prstGeom>
          <a:noFill/>
        </p:spPr>
      </p:pic>
      <p:pic>
        <p:nvPicPr>
          <p:cNvPr id="55302" name="Picture 6" descr="Image result for man standing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2936"/>
            <a:ext cx="2258963" cy="2305064"/>
          </a:xfrm>
          <a:prstGeom prst="rect">
            <a:avLst/>
          </a:prstGeom>
          <a:noFill/>
        </p:spPr>
      </p:pic>
      <p:sp>
        <p:nvSpPr>
          <p:cNvPr id="12" name="Oval Callout 11"/>
          <p:cNvSpPr/>
          <p:nvPr/>
        </p:nvSpPr>
        <p:spPr>
          <a:xfrm>
            <a:off x="2267744" y="4725144"/>
            <a:ext cx="2304256" cy="792088"/>
          </a:xfrm>
          <a:prstGeom prst="wedgeEllipseCallout">
            <a:avLst>
              <a:gd name="adj1" fmla="val -57637"/>
              <a:gd name="adj2" fmla="val -1730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was home like?</a:t>
            </a:r>
            <a:endParaRPr lang="en-US" dirty="0"/>
          </a:p>
        </p:txBody>
      </p:sp>
      <p:sp>
        <p:nvSpPr>
          <p:cNvPr id="14" name="Oval Callout 13"/>
          <p:cNvSpPr/>
          <p:nvPr/>
        </p:nvSpPr>
        <p:spPr>
          <a:xfrm>
            <a:off x="6084168" y="4581128"/>
            <a:ext cx="2880320" cy="1512168"/>
          </a:xfrm>
          <a:prstGeom prst="wedgeEllipseCallout">
            <a:avLst>
              <a:gd name="adj1" fmla="val -36645"/>
              <a:gd name="adj2" fmla="val -106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Have you ever missed something before? What did you do? What helped?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Verbal Validation techniques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51202" name="Picture 2" descr="Image result for NLP preferred sen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988840"/>
            <a:ext cx="4741515" cy="26681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63688" y="1196752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Preferred Sense</a:t>
            </a:r>
            <a:endParaRPr lang="en-US" sz="3200" dirty="0"/>
          </a:p>
        </p:txBody>
      </p:sp>
      <p:sp>
        <p:nvSpPr>
          <p:cNvPr id="6" name="Oval Callout 5"/>
          <p:cNvSpPr/>
          <p:nvPr/>
        </p:nvSpPr>
        <p:spPr>
          <a:xfrm>
            <a:off x="6228184" y="1988840"/>
            <a:ext cx="2664296" cy="1152128"/>
          </a:xfrm>
          <a:prstGeom prst="wedgeEllipseCallout">
            <a:avLst>
              <a:gd name="adj1" fmla="val -37176"/>
              <a:gd name="adj2" fmla="val 908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Listen for sensory word choices</a:t>
            </a:r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>
            <a:off x="6948264" y="4725144"/>
            <a:ext cx="1872208" cy="1008112"/>
          </a:xfrm>
          <a:prstGeom prst="wedgeEllipseCallout">
            <a:avLst>
              <a:gd name="adj1" fmla="val -87925"/>
              <a:gd name="adj2" fmla="val -80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Eye Cues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395536" y="2276872"/>
            <a:ext cx="2016224" cy="936104"/>
          </a:xfrm>
          <a:prstGeom prst="wedgeEllipseCallout">
            <a:avLst>
              <a:gd name="adj1" fmla="val 61473"/>
              <a:gd name="adj2" fmla="val 667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Breathing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395536" y="4509120"/>
            <a:ext cx="2160240" cy="1008112"/>
          </a:xfrm>
          <a:prstGeom prst="wedgeEllipseCallout">
            <a:avLst>
              <a:gd name="adj1" fmla="val 88375"/>
              <a:gd name="adj2" fmla="val -73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Tone of voice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 descr="Image result for talking with elder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221088"/>
            <a:ext cx="3235038" cy="2160240"/>
          </a:xfrm>
          <a:prstGeom prst="rect">
            <a:avLst/>
          </a:prstGeom>
          <a:noFill/>
        </p:spPr>
      </p:pic>
      <p:pic>
        <p:nvPicPr>
          <p:cNvPr id="17416" name="Picture 8" descr="Image result for talking with elder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5" y="1772816"/>
            <a:ext cx="3045625" cy="23042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Guidelines for videos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52228" name="Picture 4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700808"/>
            <a:ext cx="3502918" cy="3027649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755576" y="4365104"/>
            <a:ext cx="3096344" cy="1944216"/>
          </a:xfrm>
          <a:prstGeom prst="line">
            <a:avLst/>
          </a:prstGeom>
          <a:ln w="254000">
            <a:solidFill>
              <a:schemeClr val="accent1">
                <a:shade val="95000"/>
                <a:satMod val="105000"/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0" name="AutoShape 2" descr="Image result for talking with elder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" name="AutoShape 4" descr="Image result for talking with elder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27584" y="1844824"/>
            <a:ext cx="2952328" cy="2160240"/>
          </a:xfrm>
          <a:prstGeom prst="line">
            <a:avLst/>
          </a:prstGeom>
          <a:ln w="254000">
            <a:solidFill>
              <a:schemeClr val="accent1">
                <a:shade val="95000"/>
                <a:satMod val="105000"/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Time Confusion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7404" t="38767" r="27564" b="16478"/>
          <a:stretch/>
        </p:blipFill>
        <p:spPr bwMode="auto">
          <a:xfrm>
            <a:off x="1835696" y="1484784"/>
            <a:ext cx="561662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Validation Principle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2. Maloriented and disoriented old people should be accepted as they are: we should not try to change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them.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5" name="Content Placeholder 4" descr="https://encrypted-tbn1.gstatic.com/images?q=tbn:ANd9GcQtBCER-LBlKvsKp1Dl2gHh0O7ugDkyYZ1SwtSJDwFH1B3v0gcC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140968"/>
            <a:ext cx="655272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Techniques for Phase Two</a:t>
            </a:r>
            <a:br>
              <a:rPr lang="en-US" dirty="0" smtClean="0"/>
            </a:br>
            <a:r>
              <a:rPr lang="en-US" dirty="0" smtClean="0"/>
              <a:t>Non-verbal Validation Techniques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67744" y="184482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Use Anchored Touch</a:t>
            </a:r>
            <a:endParaRPr lang="en-US" sz="2800" dirty="0"/>
          </a:p>
        </p:txBody>
      </p:sp>
      <p:pic>
        <p:nvPicPr>
          <p:cNvPr id="53251" name="Picture 3" descr="C:\Users\Vicki\Dropbox\Anchored Touch Peter\DSC_1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2448272" cy="1626036"/>
          </a:xfrm>
          <a:prstGeom prst="rect">
            <a:avLst/>
          </a:prstGeom>
          <a:noFill/>
        </p:spPr>
      </p:pic>
      <p:pic>
        <p:nvPicPr>
          <p:cNvPr id="53252" name="Picture 4" descr="C:\Users\Vicki\Dropbox\Anchored Touch Peter\DSC_1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060848"/>
            <a:ext cx="2700736" cy="1793711"/>
          </a:xfrm>
          <a:prstGeom prst="rect">
            <a:avLst/>
          </a:prstGeom>
          <a:noFill/>
        </p:spPr>
      </p:pic>
      <p:pic>
        <p:nvPicPr>
          <p:cNvPr id="53253" name="Picture 5" descr="C:\Users\Vicki\Dropbox\Anchored Touch Peter\DSC_1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149080"/>
            <a:ext cx="2699792" cy="1793085"/>
          </a:xfrm>
          <a:prstGeom prst="rect">
            <a:avLst/>
          </a:prstGeom>
          <a:noFill/>
        </p:spPr>
      </p:pic>
      <p:pic>
        <p:nvPicPr>
          <p:cNvPr id="53254" name="Picture 6" descr="C:\Users\Vicki\Dropbox\Anchored Touch Peter\DSC_1295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365104"/>
            <a:ext cx="2448272" cy="1626036"/>
          </a:xfrm>
          <a:prstGeom prst="rect">
            <a:avLst/>
          </a:prstGeom>
          <a:noFill/>
        </p:spPr>
      </p:pic>
      <p:pic>
        <p:nvPicPr>
          <p:cNvPr id="53255" name="Picture 7" descr="C:\Users\Vicki\Dropbox\Anchored Touch Peter\DSC_1299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429000"/>
            <a:ext cx="2520280" cy="1673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Non-verbal Validation techniques</a:t>
            </a:r>
            <a:r>
              <a:rPr lang="en-US" sz="3100" dirty="0" smtClean="0">
                <a:latin typeface="Times New Roman" pitchFamily="18" charset="0"/>
              </a:rPr>
              <a:t/>
            </a:r>
            <a:br>
              <a:rPr lang="en-US" sz="3100" dirty="0" smtClean="0"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54276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3672408" cy="240535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537321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</a:rPr>
              <a:t>Genuine, direct eye contact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347864" y="1700808"/>
            <a:ext cx="563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clear, low, warm, loving voice tone</a:t>
            </a:r>
            <a:endParaRPr lang="en-US" sz="2800" dirty="0"/>
          </a:p>
        </p:txBody>
      </p:sp>
      <p:pic>
        <p:nvPicPr>
          <p:cNvPr id="1026" name="Picture 2" descr="Image result for voice t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348880"/>
            <a:ext cx="2857500" cy="16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Non-verbal Validation Techniques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7544" y="1556792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Observe the emotion, match their emotion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60032" y="1556792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Express their emotion - with emotion</a:t>
            </a:r>
            <a:endParaRPr lang="en-US" sz="2800" dirty="0"/>
          </a:p>
        </p:txBody>
      </p:sp>
      <p:pic>
        <p:nvPicPr>
          <p:cNvPr id="56322" name="Picture 2" descr="C:\Users\Vicki\Documents\Vicki Work\Mimi, Vicki, Validation\Vicki group work 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64904"/>
            <a:ext cx="2918842" cy="3674890"/>
          </a:xfrm>
          <a:prstGeom prst="rect">
            <a:avLst/>
          </a:prstGeom>
          <a:noFill/>
        </p:spPr>
      </p:pic>
      <p:pic>
        <p:nvPicPr>
          <p:cNvPr id="56324" name="Picture 4" descr="Image result for validation session with eld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492896"/>
            <a:ext cx="3114675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Non-verbal Validation Techniques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552" y="1844824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Use ambiguity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184482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Use music and movement </a:t>
            </a:r>
            <a:endParaRPr lang="en-US" sz="2800" dirty="0"/>
          </a:p>
        </p:txBody>
      </p:sp>
      <p:sp>
        <p:nvSpPr>
          <p:cNvPr id="7" name="Oval Callout 6"/>
          <p:cNvSpPr/>
          <p:nvPr/>
        </p:nvSpPr>
        <p:spPr>
          <a:xfrm>
            <a:off x="179512" y="2348880"/>
            <a:ext cx="1872208" cy="432048"/>
          </a:xfrm>
          <a:prstGeom prst="wedgeEllipseCallout">
            <a:avLst>
              <a:gd name="adj1" fmla="val -39973"/>
              <a:gd name="adj2" fmla="val 113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He/she/it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755576" y="2780928"/>
            <a:ext cx="2376264" cy="504056"/>
          </a:xfrm>
          <a:prstGeom prst="wedgeEllipseCallout">
            <a:avLst>
              <a:gd name="adj1" fmla="val -40594"/>
              <a:gd name="adj2" fmla="val 1090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They/those</a:t>
            </a:r>
            <a:endParaRPr lang="en-US" dirty="0"/>
          </a:p>
        </p:txBody>
      </p:sp>
      <p:pic>
        <p:nvPicPr>
          <p:cNvPr id="61444" name="Picture 4" descr="Image result for nursing home woman danc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501008"/>
            <a:ext cx="3240360" cy="2430270"/>
          </a:xfrm>
          <a:prstGeom prst="rect">
            <a:avLst/>
          </a:prstGeom>
          <a:noFill/>
        </p:spPr>
      </p:pic>
      <p:pic>
        <p:nvPicPr>
          <p:cNvPr id="61442" name="Picture 2" descr="Image result for nursing home woman sing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4480" y="2348880"/>
            <a:ext cx="3499520" cy="1688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Non-verbal Validation techniques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67744" y="1700808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Link the behavior to the need</a:t>
            </a:r>
            <a:endParaRPr lang="en-US" sz="2800" dirty="0"/>
          </a:p>
        </p:txBody>
      </p:sp>
      <p:pic>
        <p:nvPicPr>
          <p:cNvPr id="5" name="irc_mi" descr="http://images-2.drive.com.au/2014/08/12/5671204/1408015992479.jpg-620x3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36912"/>
            <a:ext cx="41044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rc_mi" descr="http://ak6.picdn.net/shutterstock/videos/2642831/preview/stock-footage-a-rushed-man-leaving-home-for-wor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01008"/>
            <a:ext cx="30243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5558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dirty="0" smtClean="0"/>
              <a:t>Preferred sense – eye cues</a:t>
            </a:r>
            <a:endParaRPr lang="en-US" sz="4000" dirty="0" smtClean="0"/>
          </a:p>
        </p:txBody>
      </p:sp>
      <p:sp>
        <p:nvSpPr>
          <p:cNvPr id="54275" name="Oval 7"/>
          <p:cNvSpPr>
            <a:spLocks noChangeArrowheads="1"/>
          </p:cNvSpPr>
          <p:nvPr/>
        </p:nvSpPr>
        <p:spPr bwMode="auto">
          <a:xfrm>
            <a:off x="1927225" y="1897063"/>
            <a:ext cx="935038" cy="4333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Oval 8"/>
          <p:cNvSpPr>
            <a:spLocks noChangeArrowheads="1"/>
          </p:cNvSpPr>
          <p:nvPr/>
        </p:nvSpPr>
        <p:spPr bwMode="auto">
          <a:xfrm>
            <a:off x="3295650" y="1897063"/>
            <a:ext cx="935038" cy="4333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Oval 9"/>
          <p:cNvSpPr>
            <a:spLocks noChangeArrowheads="1"/>
          </p:cNvSpPr>
          <p:nvPr/>
        </p:nvSpPr>
        <p:spPr bwMode="auto">
          <a:xfrm>
            <a:off x="1998663" y="1897063"/>
            <a:ext cx="431800" cy="288925"/>
          </a:xfrm>
          <a:prstGeom prst="ellipse">
            <a:avLst/>
          </a:prstGeom>
          <a:solidFill>
            <a:schemeClr val="bg2">
              <a:lumMod val="1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Oval 10"/>
          <p:cNvSpPr>
            <a:spLocks noChangeArrowheads="1"/>
          </p:cNvSpPr>
          <p:nvPr/>
        </p:nvSpPr>
        <p:spPr bwMode="auto">
          <a:xfrm>
            <a:off x="3295650" y="1897063"/>
            <a:ext cx="431800" cy="288925"/>
          </a:xfrm>
          <a:prstGeom prst="ellipse">
            <a:avLst/>
          </a:prstGeom>
          <a:solidFill>
            <a:schemeClr val="bg2">
              <a:lumMod val="1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Text Box 11"/>
          <p:cNvSpPr txBox="1">
            <a:spLocks noChangeArrowheads="1"/>
          </p:cNvSpPr>
          <p:nvPr/>
        </p:nvSpPr>
        <p:spPr bwMode="auto">
          <a:xfrm>
            <a:off x="5148064" y="1628800"/>
            <a:ext cx="174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80" name="Text Box 12"/>
          <p:cNvSpPr txBox="1">
            <a:spLocks noChangeArrowheads="1"/>
          </p:cNvSpPr>
          <p:nvPr/>
        </p:nvSpPr>
        <p:spPr bwMode="auto">
          <a:xfrm>
            <a:off x="5167313" y="1897063"/>
            <a:ext cx="23034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visual</a:t>
            </a:r>
          </a:p>
        </p:txBody>
      </p:sp>
      <p:sp>
        <p:nvSpPr>
          <p:cNvPr id="54281" name="Oval 13"/>
          <p:cNvSpPr>
            <a:spLocks noChangeArrowheads="1"/>
          </p:cNvSpPr>
          <p:nvPr/>
        </p:nvSpPr>
        <p:spPr bwMode="auto">
          <a:xfrm>
            <a:off x="1908175" y="2997200"/>
            <a:ext cx="935038" cy="433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Oval 14"/>
          <p:cNvSpPr>
            <a:spLocks noChangeArrowheads="1"/>
          </p:cNvSpPr>
          <p:nvPr/>
        </p:nvSpPr>
        <p:spPr bwMode="auto">
          <a:xfrm>
            <a:off x="3348038" y="2997200"/>
            <a:ext cx="935037" cy="433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3" name="Oval 15"/>
          <p:cNvSpPr>
            <a:spLocks noChangeArrowheads="1"/>
          </p:cNvSpPr>
          <p:nvPr/>
        </p:nvSpPr>
        <p:spPr bwMode="auto">
          <a:xfrm>
            <a:off x="1908175" y="4365625"/>
            <a:ext cx="935038" cy="433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4" name="Oval 16"/>
          <p:cNvSpPr>
            <a:spLocks noChangeArrowheads="1"/>
          </p:cNvSpPr>
          <p:nvPr/>
        </p:nvSpPr>
        <p:spPr bwMode="auto">
          <a:xfrm>
            <a:off x="3419475" y="4365625"/>
            <a:ext cx="935038" cy="4524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5" name="Oval 17"/>
          <p:cNvSpPr>
            <a:spLocks noChangeArrowheads="1"/>
          </p:cNvSpPr>
          <p:nvPr/>
        </p:nvSpPr>
        <p:spPr bwMode="auto">
          <a:xfrm>
            <a:off x="2411760" y="3068960"/>
            <a:ext cx="431800" cy="288925"/>
          </a:xfrm>
          <a:prstGeom prst="ellipse">
            <a:avLst/>
          </a:prstGeom>
          <a:solidFill>
            <a:schemeClr val="bg2">
              <a:lumMod val="1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6" name="Oval 18"/>
          <p:cNvSpPr>
            <a:spLocks noChangeArrowheads="1"/>
          </p:cNvSpPr>
          <p:nvPr/>
        </p:nvSpPr>
        <p:spPr bwMode="auto">
          <a:xfrm>
            <a:off x="3851920" y="3068960"/>
            <a:ext cx="431800" cy="288925"/>
          </a:xfrm>
          <a:prstGeom prst="ellipse">
            <a:avLst/>
          </a:prstGeom>
          <a:solidFill>
            <a:schemeClr val="bg2">
              <a:lumMod val="1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7" name="Oval 19"/>
          <p:cNvSpPr>
            <a:spLocks noChangeArrowheads="1"/>
          </p:cNvSpPr>
          <p:nvPr/>
        </p:nvSpPr>
        <p:spPr bwMode="auto">
          <a:xfrm>
            <a:off x="2339975" y="4508500"/>
            <a:ext cx="431800" cy="288925"/>
          </a:xfrm>
          <a:prstGeom prst="ellipse">
            <a:avLst/>
          </a:prstGeom>
          <a:solidFill>
            <a:schemeClr val="bg2">
              <a:lumMod val="1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8" name="Oval 20"/>
          <p:cNvSpPr>
            <a:spLocks noChangeArrowheads="1"/>
          </p:cNvSpPr>
          <p:nvPr/>
        </p:nvSpPr>
        <p:spPr bwMode="auto">
          <a:xfrm>
            <a:off x="3851275" y="4508500"/>
            <a:ext cx="431800" cy="288925"/>
          </a:xfrm>
          <a:prstGeom prst="ellipse">
            <a:avLst/>
          </a:prstGeom>
          <a:solidFill>
            <a:schemeClr val="bg2">
              <a:lumMod val="1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9" name="Text Box 21"/>
          <p:cNvSpPr txBox="1">
            <a:spLocks noChangeArrowheads="1"/>
          </p:cNvSpPr>
          <p:nvPr/>
        </p:nvSpPr>
        <p:spPr bwMode="auto">
          <a:xfrm>
            <a:off x="5292724" y="3068638"/>
            <a:ext cx="1943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auditory</a:t>
            </a:r>
          </a:p>
        </p:txBody>
      </p:sp>
      <p:sp>
        <p:nvSpPr>
          <p:cNvPr id="54290" name="Text Box 22"/>
          <p:cNvSpPr txBox="1">
            <a:spLocks noChangeArrowheads="1"/>
          </p:cNvSpPr>
          <p:nvPr/>
        </p:nvSpPr>
        <p:spPr bwMode="auto">
          <a:xfrm>
            <a:off x="5076825" y="4437063"/>
            <a:ext cx="215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kinesthetic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</a:rPr>
              <a:t>Songs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57346" name="Picture 2" descr="Image result for singing a lullab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2543681" cy="1772419"/>
          </a:xfrm>
          <a:prstGeom prst="rect">
            <a:avLst/>
          </a:prstGeom>
          <a:noFill/>
        </p:spPr>
      </p:pic>
      <p:pic>
        <p:nvPicPr>
          <p:cNvPr id="57348" name="Picture 4" descr="Image result for singing an army s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2835656" cy="1893194"/>
          </a:xfrm>
          <a:prstGeom prst="rect">
            <a:avLst/>
          </a:prstGeom>
          <a:noFill/>
        </p:spPr>
      </p:pic>
      <p:pic>
        <p:nvPicPr>
          <p:cNvPr id="57350" name="Picture 6" descr="Image result for bride and groom danc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196752"/>
            <a:ext cx="2942092" cy="1955677"/>
          </a:xfrm>
          <a:prstGeom prst="rect">
            <a:avLst/>
          </a:prstGeom>
          <a:noFill/>
        </p:spPr>
      </p:pic>
      <p:pic>
        <p:nvPicPr>
          <p:cNvPr id="57352" name="Picture 8" descr="Image result for mother singing to a chi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645024"/>
            <a:ext cx="2269623" cy="2694749"/>
          </a:xfrm>
          <a:prstGeom prst="rect">
            <a:avLst/>
          </a:prstGeom>
          <a:noFill/>
        </p:spPr>
      </p:pic>
      <p:pic>
        <p:nvPicPr>
          <p:cNvPr id="57354" name="Picture 10" descr="Image result for singing in churc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268760"/>
            <a:ext cx="2857138" cy="2007494"/>
          </a:xfrm>
          <a:prstGeom prst="rect">
            <a:avLst/>
          </a:prstGeom>
          <a:noFill/>
        </p:spPr>
      </p:pic>
      <p:pic>
        <p:nvPicPr>
          <p:cNvPr id="57356" name="Picture 12" descr="Image result for singing happy birthda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3717032"/>
            <a:ext cx="3267075" cy="1838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Repetitive Motion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/>
          <a:srcRect l="20513" t="29362" r="58173" b="23033"/>
          <a:stretch/>
        </p:blipFill>
        <p:spPr bwMode="auto">
          <a:xfrm>
            <a:off x="2771800" y="1700808"/>
            <a:ext cx="3672408" cy="3899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Techniques for Phase Three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5536" y="1340768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Mirroring with empathy</a:t>
            </a:r>
            <a:endParaRPr lang="en-US" sz="2800" dirty="0"/>
          </a:p>
        </p:txBody>
      </p:sp>
      <p:pic>
        <p:nvPicPr>
          <p:cNvPr id="63490" name="Picture 2" descr="Image result for mirroring body langu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2857500" cy="2857500"/>
          </a:xfrm>
          <a:prstGeom prst="rect">
            <a:avLst/>
          </a:prstGeom>
          <a:noFill/>
        </p:spPr>
      </p:pic>
      <p:pic>
        <p:nvPicPr>
          <p:cNvPr id="63492" name="Picture 4" descr="Image result for mirroring with empat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772816"/>
            <a:ext cx="2619375" cy="1743076"/>
          </a:xfrm>
          <a:prstGeom prst="rect">
            <a:avLst/>
          </a:prstGeom>
          <a:noFill/>
        </p:spPr>
      </p:pic>
      <p:sp>
        <p:nvSpPr>
          <p:cNvPr id="63494" name="AutoShape 6" descr="Image result for Validation nach fe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6" name="Picture 8" descr="Image result for Validation nach fe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501008"/>
            <a:ext cx="2721166" cy="2447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Non-verbal Validation Techniques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67744" y="184482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Use Anchored Touch</a:t>
            </a:r>
            <a:endParaRPr lang="en-US" sz="2800" dirty="0"/>
          </a:p>
        </p:txBody>
      </p:sp>
      <p:pic>
        <p:nvPicPr>
          <p:cNvPr id="53251" name="Picture 3" descr="C:\Users\Vicki\Dropbox\Anchored Touch Peter\DSC_1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2448272" cy="1626036"/>
          </a:xfrm>
          <a:prstGeom prst="rect">
            <a:avLst/>
          </a:prstGeom>
          <a:noFill/>
        </p:spPr>
      </p:pic>
      <p:pic>
        <p:nvPicPr>
          <p:cNvPr id="53252" name="Picture 4" descr="C:\Users\Vicki\Dropbox\Anchored Touch Peter\DSC_1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060848"/>
            <a:ext cx="2700736" cy="1793711"/>
          </a:xfrm>
          <a:prstGeom prst="rect">
            <a:avLst/>
          </a:prstGeom>
          <a:noFill/>
        </p:spPr>
      </p:pic>
      <p:pic>
        <p:nvPicPr>
          <p:cNvPr id="53253" name="Picture 5" descr="C:\Users\Vicki\Dropbox\Anchored Touch Peter\DSC_1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149080"/>
            <a:ext cx="2699792" cy="1793085"/>
          </a:xfrm>
          <a:prstGeom prst="rect">
            <a:avLst/>
          </a:prstGeom>
          <a:noFill/>
        </p:spPr>
      </p:pic>
      <p:pic>
        <p:nvPicPr>
          <p:cNvPr id="53254" name="Picture 6" descr="C:\Users\Vicki\Dropbox\Anchored Touch Peter\DSC_1295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365104"/>
            <a:ext cx="2448272" cy="1626036"/>
          </a:xfrm>
          <a:prstGeom prst="rect">
            <a:avLst/>
          </a:prstGeom>
          <a:noFill/>
        </p:spPr>
      </p:pic>
      <p:pic>
        <p:nvPicPr>
          <p:cNvPr id="53255" name="Picture 7" descr="C:\Users\Vicki\Dropbox\Anchored Touch Peter\DSC_1299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429000"/>
            <a:ext cx="2520280" cy="1673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Validation Principle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3. Listening with empathy builds trust, reduces anxiety and restores dignity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1026" name="Picture 2" descr="Image result for listening with empath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564904"/>
            <a:ext cx="5610225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Non-verbal Validation techniques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35696" y="1628800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Say the emotion – with emotion</a:t>
            </a:r>
            <a:endParaRPr lang="en-US" sz="2800" dirty="0"/>
          </a:p>
        </p:txBody>
      </p:sp>
      <p:pic>
        <p:nvPicPr>
          <p:cNvPr id="64514" name="Picture 2" descr="Image result for Validation nach fe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04864"/>
            <a:ext cx="5715000" cy="3333750"/>
          </a:xfrm>
          <a:prstGeom prst="rect">
            <a:avLst/>
          </a:prstGeom>
          <a:noFill/>
        </p:spPr>
      </p:pic>
      <p:sp>
        <p:nvSpPr>
          <p:cNvPr id="6" name="Oval Callout 5"/>
          <p:cNvSpPr/>
          <p:nvPr/>
        </p:nvSpPr>
        <p:spPr>
          <a:xfrm>
            <a:off x="6660232" y="2420888"/>
            <a:ext cx="2304256" cy="1872208"/>
          </a:xfrm>
          <a:prstGeom prst="wedgeEllipseCallout">
            <a:avLst>
              <a:gd name="adj1" fmla="val -52472"/>
              <a:gd name="adj2" fmla="val 572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Are you sad? I see a tear.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Non-verbal Validation techniques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Validation Training Institute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5856" y="162880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Ambiguity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4716016" y="2060848"/>
            <a:ext cx="1512168" cy="648072"/>
          </a:xfrm>
          <a:prstGeom prst="wedgeEllipseCallout">
            <a:avLst>
              <a:gd name="adj1" fmla="val 49914"/>
              <a:gd name="adj2" fmla="val 106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Does “it” hurt</a:t>
            </a:r>
            <a:endParaRPr lang="en-US" dirty="0"/>
          </a:p>
        </p:txBody>
      </p:sp>
      <p:pic>
        <p:nvPicPr>
          <p:cNvPr id="67586" name="Picture 2" descr="Image result for old man in p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988840"/>
            <a:ext cx="2016224" cy="2016224"/>
          </a:xfrm>
          <a:prstGeom prst="rect">
            <a:avLst/>
          </a:prstGeom>
          <a:noFill/>
        </p:spPr>
      </p:pic>
      <p:pic>
        <p:nvPicPr>
          <p:cNvPr id="67588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32856"/>
            <a:ext cx="2724125" cy="1855427"/>
          </a:xfrm>
          <a:prstGeom prst="rect">
            <a:avLst/>
          </a:prstGeom>
          <a:noFill/>
        </p:spPr>
      </p:pic>
      <p:sp>
        <p:nvSpPr>
          <p:cNvPr id="8" name="Oval Callout 7"/>
          <p:cNvSpPr/>
          <p:nvPr/>
        </p:nvSpPr>
        <p:spPr>
          <a:xfrm>
            <a:off x="3275856" y="2708920"/>
            <a:ext cx="1512168" cy="792088"/>
          </a:xfrm>
          <a:prstGeom prst="wedgeEllipseCallout">
            <a:avLst>
              <a:gd name="adj1" fmla="val -52702"/>
              <a:gd name="adj2" fmla="val 905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 love “her”</a:t>
            </a:r>
            <a:endParaRPr lang="en-US" dirty="0"/>
          </a:p>
        </p:txBody>
      </p:sp>
      <p:pic>
        <p:nvPicPr>
          <p:cNvPr id="67590" name="Picture 6" descr="Image result for angry elderly 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365104"/>
            <a:ext cx="3451148" cy="1943125"/>
          </a:xfrm>
          <a:prstGeom prst="rect">
            <a:avLst/>
          </a:prstGeom>
          <a:noFill/>
        </p:spPr>
      </p:pic>
      <p:sp>
        <p:nvSpPr>
          <p:cNvPr id="10" name="Oval Callout 9"/>
          <p:cNvSpPr/>
          <p:nvPr/>
        </p:nvSpPr>
        <p:spPr>
          <a:xfrm>
            <a:off x="4427984" y="3861048"/>
            <a:ext cx="1800200" cy="792088"/>
          </a:xfrm>
          <a:prstGeom prst="wedgeEllipseCallout">
            <a:avLst>
              <a:gd name="adj1" fmla="val 42905"/>
              <a:gd name="adj2" fmla="val 983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did “they” do?</a:t>
            </a:r>
            <a:endParaRPr lang="en-US" dirty="0"/>
          </a:p>
        </p:txBody>
      </p:sp>
      <p:pic>
        <p:nvPicPr>
          <p:cNvPr id="67592" name="Picture 8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3" y="4509120"/>
            <a:ext cx="2680319" cy="1786881"/>
          </a:xfrm>
          <a:prstGeom prst="rect">
            <a:avLst/>
          </a:prstGeom>
          <a:noFill/>
        </p:spPr>
      </p:pic>
      <p:sp>
        <p:nvSpPr>
          <p:cNvPr id="12" name="Oval Callout 11"/>
          <p:cNvSpPr/>
          <p:nvPr/>
        </p:nvSpPr>
        <p:spPr>
          <a:xfrm>
            <a:off x="3131840" y="4653136"/>
            <a:ext cx="1656184" cy="936104"/>
          </a:xfrm>
          <a:prstGeom prst="wedgeEllipseCallout">
            <a:avLst>
              <a:gd name="adj1" fmla="val -46946"/>
              <a:gd name="adj2" fmla="val 823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you miss “him”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Non-verbal Validation techniques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79712" y="1556792"/>
            <a:ext cx="4823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Link the behavior to the need</a:t>
            </a:r>
          </a:p>
        </p:txBody>
      </p:sp>
      <p:pic>
        <p:nvPicPr>
          <p:cNvPr id="68610" name="Picture 2" descr="Image result for crying elderly wo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3120346" cy="1872208"/>
          </a:xfrm>
          <a:prstGeom prst="rect">
            <a:avLst/>
          </a:prstGeom>
          <a:noFill/>
        </p:spPr>
      </p:pic>
      <p:pic>
        <p:nvPicPr>
          <p:cNvPr id="68612" name="Picture 4" descr="Image result for elderly man going to wo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293096"/>
            <a:ext cx="2764241" cy="1727101"/>
          </a:xfrm>
          <a:prstGeom prst="rect">
            <a:avLst/>
          </a:prstGeom>
          <a:noFill/>
        </p:spPr>
      </p:pic>
      <p:pic>
        <p:nvPicPr>
          <p:cNvPr id="68614" name="Picture 6" descr="Image result for elderly man memory ca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132856"/>
            <a:ext cx="2675037" cy="1901066"/>
          </a:xfrm>
          <a:prstGeom prst="rect">
            <a:avLst/>
          </a:prstGeom>
          <a:noFill/>
        </p:spPr>
      </p:pic>
      <p:pic>
        <p:nvPicPr>
          <p:cNvPr id="68615" name="Picture 7" descr="C:\Users\Vicki\Documents\Vicki Work\Development\Annual Reports\Art\patrice_melva_MM-cards4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05064"/>
            <a:ext cx="1800200" cy="25463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347864" y="2420888"/>
            <a:ext cx="27363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give/get love?</a:t>
            </a:r>
          </a:p>
          <a:p>
            <a:r>
              <a:rPr lang="en-US" sz="2400" dirty="0" smtClean="0"/>
              <a:t>To be useful?</a:t>
            </a:r>
          </a:p>
          <a:p>
            <a:r>
              <a:rPr lang="en-US" sz="2400" dirty="0" smtClean="0"/>
              <a:t>To be recognized?</a:t>
            </a:r>
          </a:p>
          <a:p>
            <a:r>
              <a:rPr lang="en-US" sz="2400" dirty="0" smtClean="0"/>
              <a:t>To be safe?</a:t>
            </a:r>
          </a:p>
          <a:p>
            <a:endParaRPr lang="en-US" sz="2400" dirty="0" smtClean="0"/>
          </a:p>
          <a:p>
            <a:r>
              <a:rPr lang="en-US" sz="2400" dirty="0" smtClean="0"/>
              <a:t>To be a mother?</a:t>
            </a:r>
          </a:p>
          <a:p>
            <a:r>
              <a:rPr lang="en-US" sz="2400" dirty="0" smtClean="0"/>
              <a:t>To be working?</a:t>
            </a:r>
          </a:p>
          <a:p>
            <a:r>
              <a:rPr lang="en-US" sz="2400" dirty="0" smtClean="0"/>
              <a:t>To go home?</a:t>
            </a:r>
            <a:endParaRPr lang="en-US" sz="2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</a:rPr>
              <a:t>Music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57346" name="Picture 2" descr="Image result for singing a lullab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2543681" cy="1772419"/>
          </a:xfrm>
          <a:prstGeom prst="rect">
            <a:avLst/>
          </a:prstGeom>
          <a:noFill/>
        </p:spPr>
      </p:pic>
      <p:pic>
        <p:nvPicPr>
          <p:cNvPr id="57348" name="Picture 4" descr="Image result for singing an army s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2835656" cy="1893194"/>
          </a:xfrm>
          <a:prstGeom prst="rect">
            <a:avLst/>
          </a:prstGeom>
          <a:noFill/>
        </p:spPr>
      </p:pic>
      <p:pic>
        <p:nvPicPr>
          <p:cNvPr id="57350" name="Picture 6" descr="Image result for bride and groom danc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196752"/>
            <a:ext cx="2942092" cy="1955677"/>
          </a:xfrm>
          <a:prstGeom prst="rect">
            <a:avLst/>
          </a:prstGeom>
          <a:noFill/>
        </p:spPr>
      </p:pic>
      <p:pic>
        <p:nvPicPr>
          <p:cNvPr id="57352" name="Picture 8" descr="Image result for mother singing to a chi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645024"/>
            <a:ext cx="2269623" cy="2694749"/>
          </a:xfrm>
          <a:prstGeom prst="rect">
            <a:avLst/>
          </a:prstGeom>
          <a:noFill/>
        </p:spPr>
      </p:pic>
      <p:pic>
        <p:nvPicPr>
          <p:cNvPr id="57354" name="Picture 10" descr="Image result for singing in churc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268760"/>
            <a:ext cx="2857138" cy="2007494"/>
          </a:xfrm>
          <a:prstGeom prst="rect">
            <a:avLst/>
          </a:prstGeom>
          <a:noFill/>
        </p:spPr>
      </p:pic>
      <p:pic>
        <p:nvPicPr>
          <p:cNvPr id="57356" name="Picture 12" descr="Image result for singing happy birthda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3717032"/>
            <a:ext cx="3267075" cy="1838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Vegetation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9648" t="23659" r="51282" b="23604"/>
          <a:stretch/>
        </p:blipFill>
        <p:spPr bwMode="auto">
          <a:xfrm>
            <a:off x="2555776" y="1556792"/>
            <a:ext cx="3528392" cy="4624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Techniques for people in Vegetation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69634" name="Picture 2" descr="Image result for Validation elderly tou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2736304" cy="2736305"/>
          </a:xfrm>
          <a:prstGeom prst="rect">
            <a:avLst/>
          </a:prstGeom>
          <a:noFill/>
        </p:spPr>
      </p:pic>
      <p:pic>
        <p:nvPicPr>
          <p:cNvPr id="69636" name="Picture 4" descr="Image result for coma patient singi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4049097" cy="2304256"/>
          </a:xfrm>
          <a:prstGeom prst="rect">
            <a:avLst/>
          </a:prstGeom>
          <a:noFill/>
        </p:spPr>
      </p:pic>
      <p:pic>
        <p:nvPicPr>
          <p:cNvPr id="69638" name="Picture 6" descr="Image result for elderly in b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005064"/>
            <a:ext cx="3415235" cy="2280569"/>
          </a:xfrm>
          <a:prstGeom prst="rect">
            <a:avLst/>
          </a:prstGeom>
          <a:noFill/>
        </p:spPr>
      </p:pic>
      <p:pic>
        <p:nvPicPr>
          <p:cNvPr id="69640" name="Picture 8" descr="Image result for elderly in b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005064"/>
            <a:ext cx="3434773" cy="2293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Empathy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Sympathy: </a:t>
            </a:r>
            <a:r>
              <a:rPr lang="en-US" dirty="0" smtClean="0">
                <a:solidFill>
                  <a:srgbClr val="7030A0"/>
                </a:solidFill>
              </a:rPr>
              <a:t>I know how you feel</a:t>
            </a:r>
          </a:p>
          <a:p>
            <a:endParaRPr lang="en-US" dirty="0" smtClean="0"/>
          </a:p>
          <a:p>
            <a:r>
              <a:rPr lang="en-US" dirty="0" smtClean="0"/>
              <a:t>Confrontation: </a:t>
            </a:r>
            <a:r>
              <a:rPr lang="en-US" dirty="0" smtClean="0">
                <a:solidFill>
                  <a:srgbClr val="7030A0"/>
                </a:solidFill>
              </a:rPr>
              <a:t>Why did you do that?</a:t>
            </a:r>
          </a:p>
          <a:p>
            <a:endParaRPr lang="en-US" dirty="0" smtClean="0"/>
          </a:p>
          <a:p>
            <a:r>
              <a:rPr lang="en-US" dirty="0" smtClean="0"/>
              <a:t>Diversion: </a:t>
            </a:r>
            <a:r>
              <a:rPr lang="en-US" dirty="0" smtClean="0">
                <a:solidFill>
                  <a:srgbClr val="7030A0"/>
                </a:solidFill>
              </a:rPr>
              <a:t>Let’s not think about it. How about a cup of coffee?</a:t>
            </a:r>
          </a:p>
          <a:p>
            <a:endParaRPr lang="en-US" dirty="0" smtClean="0"/>
          </a:p>
          <a:p>
            <a:r>
              <a:rPr lang="en-US" dirty="0" smtClean="0"/>
              <a:t>Reassurance: </a:t>
            </a:r>
            <a:r>
              <a:rPr lang="en-US" dirty="0" smtClean="0">
                <a:solidFill>
                  <a:srgbClr val="7030A0"/>
                </a:solidFill>
              </a:rPr>
              <a:t>It’s okay. Don’t worry.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32263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Validation Principle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4. Painful feelings that are expressed, acknowledged and validated by a    trusted listener will diminish. </a:t>
            </a:r>
            <a:r>
              <a:rPr lang="en-US" b="0" dirty="0" smtClean="0">
                <a:latin typeface="Times New Roman" pitchFamily="18" charset="0"/>
              </a:rPr>
              <a:t/>
            </a:r>
            <a:br>
              <a:rPr lang="en-US" b="0" dirty="0" smtClean="0"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19458" name="Picture 2" descr="Image result for the cat ignored becomes a ti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80928"/>
            <a:ext cx="2343150" cy="37433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23928" y="3284984"/>
            <a:ext cx="4320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Painful feelings that are ignored or suppressed will gain in strength.</a:t>
            </a:r>
            <a:endParaRPr lang="en-U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Human Emotions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21508" name="Picture 4" descr="Image result for hap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340768"/>
            <a:ext cx="1656184" cy="2196550"/>
          </a:xfrm>
          <a:prstGeom prst="rect">
            <a:avLst/>
          </a:prstGeom>
          <a:noFill/>
        </p:spPr>
      </p:pic>
      <p:pic>
        <p:nvPicPr>
          <p:cNvPr id="21510" name="Picture 6" descr="Image result for anxie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12777"/>
            <a:ext cx="3168352" cy="2110444"/>
          </a:xfrm>
          <a:prstGeom prst="rect">
            <a:avLst/>
          </a:prstGeom>
          <a:noFill/>
        </p:spPr>
      </p:pic>
      <p:sp>
        <p:nvSpPr>
          <p:cNvPr id="21512" name="AutoShape 8" descr="Image result for sadness"/>
          <p:cNvSpPr>
            <a:spLocks noChangeAspect="1" noChangeArrowheads="1"/>
          </p:cNvSpPr>
          <p:nvPr/>
        </p:nvSpPr>
        <p:spPr bwMode="auto">
          <a:xfrm>
            <a:off x="155575" y="-1790700"/>
            <a:ext cx="56197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4" name="AutoShape 10" descr="Image result for sadness"/>
          <p:cNvSpPr>
            <a:spLocks noChangeAspect="1" noChangeArrowheads="1"/>
          </p:cNvSpPr>
          <p:nvPr/>
        </p:nvSpPr>
        <p:spPr bwMode="auto">
          <a:xfrm>
            <a:off x="155575" y="-1790700"/>
            <a:ext cx="56197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AutoShape 12" descr="Image result for sadness"/>
          <p:cNvSpPr>
            <a:spLocks noChangeAspect="1" noChangeArrowheads="1"/>
          </p:cNvSpPr>
          <p:nvPr/>
        </p:nvSpPr>
        <p:spPr bwMode="auto">
          <a:xfrm>
            <a:off x="155575" y="-1790700"/>
            <a:ext cx="56197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18" name="Picture 14" descr="Image result for sadne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861048"/>
            <a:ext cx="2448272" cy="2180815"/>
          </a:xfrm>
          <a:prstGeom prst="rect">
            <a:avLst/>
          </a:prstGeom>
          <a:noFill/>
        </p:spPr>
      </p:pic>
      <p:pic>
        <p:nvPicPr>
          <p:cNvPr id="21520" name="Picture 16" descr="Image result for surpri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861048"/>
            <a:ext cx="3240360" cy="2155912"/>
          </a:xfrm>
          <a:prstGeom prst="rect">
            <a:avLst/>
          </a:prstGeom>
          <a:noFill/>
        </p:spPr>
      </p:pic>
      <p:pic>
        <p:nvPicPr>
          <p:cNvPr id="21522" name="Picture 18" descr="Image result for disgu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645024"/>
            <a:ext cx="2088232" cy="2630369"/>
          </a:xfrm>
          <a:prstGeom prst="rect">
            <a:avLst/>
          </a:prstGeom>
          <a:noFill/>
        </p:spPr>
      </p:pic>
      <p:pic>
        <p:nvPicPr>
          <p:cNvPr id="21524" name="Picture 20" descr="Image result for ang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1340768"/>
            <a:ext cx="1908572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Validation Principle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5. There is a reason behind the behavior of very old maloriented and disoriented people</a:t>
            </a:r>
            <a:r>
              <a:rPr lang="en-US" dirty="0" smtClean="0">
                <a:latin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2016 Validation Training Institute</a:t>
            </a:r>
            <a:endParaRPr lang="en-US"/>
          </a:p>
        </p:txBody>
      </p:sp>
      <p:pic>
        <p:nvPicPr>
          <p:cNvPr id="4" name="irc_mi" descr="http://www.iowablindhistory.org/sites/default/files/image/History%20Site%20Images%20and%20Audio%20/1972%20Mom%20Reading%20to%20child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996952"/>
            <a:ext cx="24482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http://www.marylandnursinghomelawyerblog.com/801960_30693474_01022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933056"/>
            <a:ext cx="280831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1512</TotalTime>
  <Words>978</Words>
  <Application>Microsoft Office PowerPoint</Application>
  <PresentationFormat>On-screen Show (4:3)</PresentationFormat>
  <Paragraphs>299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Slide 1</vt:lpstr>
      <vt:lpstr>Slide 2</vt:lpstr>
      <vt:lpstr>  Validation Principle 1. Maloriented and disoriented old people are unique and worthwhile.  </vt:lpstr>
      <vt:lpstr>Validation Principle 2. Maloriented and disoriented old people should be accepted as they are: we should not try to change them.</vt:lpstr>
      <vt:lpstr>Validation Principle 3. Listening with empathy builds trust, reduces anxiety and restores dignity. </vt:lpstr>
      <vt:lpstr>Empathy </vt:lpstr>
      <vt:lpstr>Validation Principle 4. Painful feelings that are expressed, acknowledged and validated by a    trusted listener will diminish.  </vt:lpstr>
      <vt:lpstr>Basic Human Emotions</vt:lpstr>
      <vt:lpstr> Validation Principle 5. There is a reason behind the behavior of very old maloriented and disoriented people </vt:lpstr>
      <vt:lpstr>Validation Principle 6. The reasons can be one or more of the following basic human needs: </vt:lpstr>
      <vt:lpstr>Basic Human Needs</vt:lpstr>
      <vt:lpstr>Validation Principle 7. Early learned behaviors return when verbal ability and recent memory fails: </vt:lpstr>
      <vt:lpstr>Validation Principle 8. Personal symbols represent people, things or concepts from the past that are laden with emotion. </vt:lpstr>
      <vt:lpstr>Validation Principle 9. Maloriented and disoriented old people live on several levels of awareness, often at the same time. </vt:lpstr>
      <vt:lpstr>Validation Principle 10. When the 5 senses fail, maloriented and disoriented elderly stimulate and use their ‘inner senses’. </vt:lpstr>
      <vt:lpstr>Validation Principle  11. Events, emotions, colors, sounds, smells, tastes and images create emotions, which in turn trigger similar emotions experienced in the past. </vt:lpstr>
      <vt:lpstr>Possible unresolved Life Events </vt:lpstr>
      <vt:lpstr>Normal Aging</vt:lpstr>
      <vt:lpstr>Slide 19</vt:lpstr>
      <vt:lpstr>Understanding people who respond best to Validation Losses that come with aging </vt:lpstr>
      <vt:lpstr>Slide 21</vt:lpstr>
      <vt:lpstr>Slide 22</vt:lpstr>
      <vt:lpstr>Slide 23</vt:lpstr>
      <vt:lpstr>The difference between a person with  Alzheimer’s disease and a disoriented very old person</vt:lpstr>
      <vt:lpstr>The Validation Process </vt:lpstr>
      <vt:lpstr>Validation goals –  in the short term</vt:lpstr>
      <vt:lpstr>Validation goals –  in the long term</vt:lpstr>
      <vt:lpstr>“Goals” of the Client </vt:lpstr>
      <vt:lpstr>Four Phases of Resolution </vt:lpstr>
      <vt:lpstr>Malorientation</vt:lpstr>
      <vt:lpstr>Techniques for Phase One verbal Validation techniques</vt:lpstr>
      <vt:lpstr>Techniques for Phase One verbal Validation techniques</vt:lpstr>
      <vt:lpstr>Verbal Validation techniques</vt:lpstr>
      <vt:lpstr>Verbal Validation techniques</vt:lpstr>
      <vt:lpstr>Verbal Validation techniques</vt:lpstr>
      <vt:lpstr>Verbal Validation techniques</vt:lpstr>
      <vt:lpstr>Verbal Validation techniques</vt:lpstr>
      <vt:lpstr>Guidelines for videos</vt:lpstr>
      <vt:lpstr>Time Confusion</vt:lpstr>
      <vt:lpstr>Techniques for Phase Two Non-verbal Validation Techniques</vt:lpstr>
      <vt:lpstr>Non-verbal Validation techniques </vt:lpstr>
      <vt:lpstr>Non-verbal Validation Techniques</vt:lpstr>
      <vt:lpstr>Non-verbal Validation Techniques</vt:lpstr>
      <vt:lpstr>Non-verbal Validation techniques</vt:lpstr>
      <vt:lpstr>Preferred sense – eye cues</vt:lpstr>
      <vt:lpstr>Songs</vt:lpstr>
      <vt:lpstr>Repetitive Motion</vt:lpstr>
      <vt:lpstr>Techniques for Phase Three</vt:lpstr>
      <vt:lpstr>Non-verbal Validation Techniques</vt:lpstr>
      <vt:lpstr>Non-verbal Validation techniques</vt:lpstr>
      <vt:lpstr>Non-verbal Validation techniques</vt:lpstr>
      <vt:lpstr>Non-verbal Validation techniques</vt:lpstr>
      <vt:lpstr>Music</vt:lpstr>
      <vt:lpstr>Vegetation</vt:lpstr>
      <vt:lpstr>Techniques for people in Vegetation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Vicki</dc:creator>
  <cp:lastModifiedBy>Vicki</cp:lastModifiedBy>
  <cp:revision>98</cp:revision>
  <dcterms:created xsi:type="dcterms:W3CDTF">2016-11-14T14:02:04Z</dcterms:created>
  <dcterms:modified xsi:type="dcterms:W3CDTF">2017-02-14T15:14:21Z</dcterms:modified>
</cp:coreProperties>
</file>