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60" r:id="rId2"/>
    <p:sldId id="256" r:id="rId3"/>
    <p:sldId id="261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7" r:id="rId15"/>
    <p:sldId id="275" r:id="rId16"/>
    <p:sldId id="276" r:id="rId17"/>
    <p:sldId id="278" r:id="rId18"/>
    <p:sldId id="279" r:id="rId19"/>
  </p:sldIdLst>
  <p:sldSz cx="9144000" cy="6858000" type="screen4x3"/>
  <p:notesSz cx="10018713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2A"/>
    <a:srgbClr val="209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27B5AE5E-8A18-F2CB-B50D-726380CBB9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0903" cy="3448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952D44-4DC8-FF24-DEE0-FCD3B74894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5500" y="0"/>
            <a:ext cx="4340903" cy="3448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31ED116-8A50-D4A6-6E99-432B07FF5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3264"/>
            <a:ext cx="4340903" cy="3448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40288C-3CDD-7A56-0914-EAFC6166A3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5500" y="6543264"/>
            <a:ext cx="4340903" cy="3448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17D33-15FE-45D9-A07B-B1B9C860E73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52938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0903" cy="3448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75500" y="0"/>
            <a:ext cx="4340903" cy="3448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459163" y="860425"/>
            <a:ext cx="3100387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02103" y="3314745"/>
            <a:ext cx="8014509" cy="27122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43264"/>
            <a:ext cx="4340903" cy="3448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75500" y="6543264"/>
            <a:ext cx="4340903" cy="3448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9639E-8521-4657-ADA5-8A4F52C083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4016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7364" y="1559544"/>
            <a:ext cx="7633742" cy="1492132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5C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br>
              <a:rPr lang="de-D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5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032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2F255A-CB00-513B-C46C-E203AA54C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4405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13C0B32-996B-42A5-D38E-92840F9BF3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04241" y="6322142"/>
            <a:ext cx="689487" cy="42883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7252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title="right edge border"/>
          <p:cNvSpPr/>
          <p:nvPr/>
        </p:nvSpPr>
        <p:spPr>
          <a:xfrm>
            <a:off x="0" y="-89193"/>
            <a:ext cx="9144000" cy="1360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Rectangle 11" title="right edge border">
            <a:extLst>
              <a:ext uri="{FF2B5EF4-FFF2-40B4-BE49-F238E27FC236}">
                <a16:creationId xmlns:a16="http://schemas.microsoft.com/office/drawing/2014/main" id="{4CA62CF7-D9F9-3FC8-2830-F5362DE16D09}"/>
              </a:ext>
            </a:extLst>
          </p:cNvPr>
          <p:cNvSpPr/>
          <p:nvPr/>
        </p:nvSpPr>
        <p:spPr>
          <a:xfrm>
            <a:off x="0" y="6346022"/>
            <a:ext cx="9144000" cy="570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 sz="135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A887511-7411-9F45-C2E4-D0D1E724247B}"/>
              </a:ext>
            </a:extLst>
          </p:cNvPr>
          <p:cNvSpPr txBox="1"/>
          <p:nvPr/>
        </p:nvSpPr>
        <p:spPr>
          <a:xfrm>
            <a:off x="126714" y="6402794"/>
            <a:ext cx="88993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50" dirty="0">
                <a:solidFill>
                  <a:schemeClr val="tx2"/>
                </a:solidFill>
                <a:latin typeface="AR BLANCA" panose="02000000000000000000" pitchFamily="2" charset="0"/>
              </a:rPr>
              <a:t>AVA Demenz gGmbH – Akademie für Validation und Demenz, www.ava-demenz.de, info@ava-demenz.de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20BA420-A2ED-B2EF-D7A6-D37E3F791787}"/>
              </a:ext>
            </a:extLst>
          </p:cNvPr>
          <p:cNvSpPr txBox="1"/>
          <p:nvPr userDrawn="1"/>
        </p:nvSpPr>
        <p:spPr>
          <a:xfrm>
            <a:off x="6936510" y="0"/>
            <a:ext cx="2027903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100" dirty="0">
                <a:effectLst>
                  <a:reflection blurRad="6350" stA="60000" endA="900" endPos="58000" dir="5400000" sy="-100000" algn="bl" rotWithShape="0"/>
                </a:effectLst>
                <a:latin typeface="AR BLANCA" panose="02000000000000000000" pitchFamily="2" charset="0"/>
              </a:rPr>
              <a:t>AVA</a:t>
            </a:r>
            <a:r>
              <a:rPr lang="de-DE" sz="1200" dirty="0">
                <a:effectLst>
                  <a:reflection blurRad="6350" stA="60000" endA="900" endPos="58000" dir="5400000" sy="-100000" algn="bl" rotWithShape="0"/>
                </a:effectLst>
                <a:latin typeface="AR BLANCA" panose="02000000000000000000" pitchFamily="2" charset="0"/>
              </a:rPr>
              <a:t>Demenz</a:t>
            </a:r>
            <a:r>
              <a:rPr lang="de-DE" sz="1350" dirty="0">
                <a:effectLst>
                  <a:reflection blurRad="6350" stA="60000" endA="900" endPos="58000" dir="5400000" sy="-100000" algn="bl" rotWithShape="0"/>
                </a:effectLst>
                <a:latin typeface="AR BLANCA" panose="02000000000000000000" pitchFamily="2" charset="0"/>
              </a:rPr>
              <a:t> </a:t>
            </a:r>
            <a:r>
              <a:rPr lang="de-DE" sz="1200" dirty="0">
                <a:effectLst>
                  <a:reflection blurRad="6350" stA="60000" endA="900" endPos="58000" dir="5400000" sy="-100000" algn="bl" rotWithShape="0"/>
                </a:effectLst>
                <a:latin typeface="AR BLANCA" panose="02000000000000000000" pitchFamily="2" charset="0"/>
              </a:rPr>
              <a:t>gGmbH</a:t>
            </a:r>
          </a:p>
          <a:p>
            <a:pPr algn="ctr">
              <a:lnSpc>
                <a:spcPct val="150000"/>
              </a:lnSpc>
            </a:pPr>
            <a:r>
              <a:rPr lang="de-DE" sz="1200" dirty="0">
                <a:effectLst>
                  <a:reflection blurRad="6350" stA="60000" endA="900" endPos="58000" dir="5400000" sy="-100000" algn="bl" rotWithShape="0"/>
                </a:effectLst>
                <a:latin typeface="AR BLANCA" panose="02000000000000000000" pitchFamily="2" charset="0"/>
              </a:rPr>
              <a:t>Akademie für </a:t>
            </a:r>
          </a:p>
          <a:p>
            <a:pPr algn="ctr"/>
            <a:r>
              <a:rPr lang="de-DE" sz="1200" dirty="0">
                <a:effectLst>
                  <a:reflection blurRad="6350" stA="60000" endA="900" endPos="58000" dir="5400000" sy="-100000" algn="bl" rotWithShape="0"/>
                </a:effectLst>
                <a:latin typeface="AR BLANCA" panose="02000000000000000000" pitchFamily="2" charset="0"/>
              </a:rPr>
              <a:t>Validation und Demenz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62C7EE32-9BAF-94C9-6149-614C2D9AE3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92" y="126573"/>
            <a:ext cx="996895" cy="105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09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1" r:id="rId3"/>
    <p:sldLayoutId id="2147483680" r:id="rId4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825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4" userDrawn="1">
          <p15:clr>
            <a:srgbClr val="F26B43"/>
          </p15:clr>
        </p15:guide>
        <p15:guide id="2" pos="5400" userDrawn="1">
          <p15:clr>
            <a:srgbClr val="F26B43"/>
          </p15:clr>
        </p15:guide>
        <p15:guide id="3" orient="horz" pos="400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720" userDrawn="1">
          <p15:clr>
            <a:srgbClr val="F26B43"/>
          </p15:clr>
        </p15:guide>
        <p15:guide id="6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va-demenz.de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B55A6E-68BD-837F-BD82-6C39D0F7B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045" y="1559544"/>
            <a:ext cx="8747185" cy="1492132"/>
          </a:xfrm>
        </p:spPr>
        <p:txBody>
          <a:bodyPr/>
          <a:lstStyle/>
          <a:p>
            <a:pPr algn="ctr"/>
            <a:r>
              <a:rPr lang="de-DE" dirty="0"/>
              <a:t>Annual Report 2023</a:t>
            </a:r>
            <a:br>
              <a:rPr lang="de-DE" dirty="0"/>
            </a:br>
            <a:r>
              <a:rPr lang="de-DE" dirty="0"/>
              <a:t>AVA Demenz </a:t>
            </a:r>
            <a:r>
              <a:rPr lang="de-DE" dirty="0" err="1"/>
              <a:t>gGmbh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AVO </a:t>
            </a:r>
            <a:r>
              <a:rPr lang="de-DE" dirty="0" err="1"/>
              <a:t>since</a:t>
            </a:r>
            <a:r>
              <a:rPr lang="de-DE" dirty="0"/>
              <a:t> 1st March 2023</a:t>
            </a:r>
          </a:p>
        </p:txBody>
      </p:sp>
    </p:spTree>
    <p:extLst>
      <p:ext uri="{BB962C8B-B14F-4D97-AF65-F5344CB8AC3E}">
        <p14:creationId xmlns:p14="http://schemas.microsoft.com/office/powerpoint/2010/main" val="3940499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E45C818-CED4-3C42-7EBB-5B0817E37A9A}"/>
              </a:ext>
            </a:extLst>
          </p:cNvPr>
          <p:cNvSpPr txBox="1"/>
          <p:nvPr/>
        </p:nvSpPr>
        <p:spPr>
          <a:xfrm flipH="1">
            <a:off x="258792" y="1380227"/>
            <a:ext cx="85056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Workshop – 1 Day:</a:t>
            </a:r>
          </a:p>
          <a:p>
            <a:endParaRPr lang="de-DE" sz="2800" dirty="0"/>
          </a:p>
          <a:p>
            <a:r>
              <a:rPr lang="de-DE" sz="2800" dirty="0"/>
              <a:t>31 </a:t>
            </a:r>
            <a:r>
              <a:rPr lang="de-DE" sz="2800" dirty="0" err="1"/>
              <a:t>events</a:t>
            </a:r>
            <a:r>
              <a:rPr lang="de-DE" sz="28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homes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elderly</a:t>
            </a:r>
            <a:r>
              <a:rPr lang="de-DE" sz="2800" dirty="0"/>
              <a:t> </a:t>
            </a:r>
            <a:r>
              <a:rPr lang="de-DE" sz="2800" dirty="0" err="1"/>
              <a:t>people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as</a:t>
            </a:r>
            <a:r>
              <a:rPr lang="de-DE" sz="2800" dirty="0"/>
              <a:t> a </a:t>
            </a:r>
            <a:r>
              <a:rPr lang="de-DE" sz="2800" dirty="0" err="1"/>
              <a:t>part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further</a:t>
            </a:r>
            <a:r>
              <a:rPr lang="de-DE" sz="2800" dirty="0"/>
              <a:t> </a:t>
            </a:r>
            <a:r>
              <a:rPr lang="de-DE" sz="2800" dirty="0" err="1"/>
              <a:t>training</a:t>
            </a:r>
            <a:r>
              <a:rPr lang="de-DE" sz="2800" dirty="0"/>
              <a:t> </a:t>
            </a:r>
            <a:r>
              <a:rPr lang="de-DE" sz="2800" dirty="0" err="1"/>
              <a:t>as</a:t>
            </a:r>
            <a:r>
              <a:rPr lang="de-DE" sz="2800" dirty="0"/>
              <a:t> a </a:t>
            </a:r>
            <a:r>
              <a:rPr lang="de-DE" sz="2800" dirty="0" err="1"/>
              <a:t>geriatric</a:t>
            </a:r>
            <a:r>
              <a:rPr lang="de-DE" sz="2800" dirty="0"/>
              <a:t> </a:t>
            </a:r>
            <a:r>
              <a:rPr lang="de-DE" sz="2800" dirty="0" err="1"/>
              <a:t>psychiatric</a:t>
            </a:r>
            <a:r>
              <a:rPr lang="de-DE" sz="2800" dirty="0"/>
              <a:t> </a:t>
            </a:r>
            <a:r>
              <a:rPr lang="de-DE" sz="2800" dirty="0" err="1"/>
              <a:t>specialist</a:t>
            </a:r>
            <a:r>
              <a:rPr lang="de-DE" sz="2800" dirty="0"/>
              <a:t>, </a:t>
            </a:r>
            <a:r>
              <a:rPr lang="de-DE" sz="2800" dirty="0" err="1"/>
              <a:t>residential</a:t>
            </a:r>
            <a:r>
              <a:rPr lang="de-DE" sz="2800" dirty="0"/>
              <a:t> </a:t>
            </a:r>
            <a:r>
              <a:rPr lang="de-DE" sz="2800" dirty="0" err="1"/>
              <a:t>group</a:t>
            </a:r>
            <a:r>
              <a:rPr lang="de-DE" sz="2800" dirty="0"/>
              <a:t> </a:t>
            </a:r>
            <a:r>
              <a:rPr lang="de-DE" sz="2800" dirty="0" err="1"/>
              <a:t>management</a:t>
            </a:r>
            <a:r>
              <a:rPr lang="de-DE" sz="2800" dirty="0"/>
              <a:t>, </a:t>
            </a:r>
            <a:r>
              <a:rPr lang="de-DE" sz="2800" dirty="0" err="1"/>
              <a:t>employment</a:t>
            </a:r>
            <a:r>
              <a:rPr lang="de-DE" sz="2800" dirty="0"/>
              <a:t> </a:t>
            </a:r>
            <a:r>
              <a:rPr lang="de-DE" sz="2800" dirty="0" err="1"/>
              <a:t>specialist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as</a:t>
            </a:r>
            <a:r>
              <a:rPr lang="de-DE" sz="2800" dirty="0"/>
              <a:t> a </a:t>
            </a:r>
            <a:r>
              <a:rPr lang="de-DE" sz="2800" dirty="0" err="1"/>
              <a:t>part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training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become</a:t>
            </a:r>
            <a:r>
              <a:rPr lang="de-DE" sz="2800" dirty="0"/>
              <a:t> a </a:t>
            </a:r>
            <a:r>
              <a:rPr lang="de-DE" sz="2800" dirty="0" err="1"/>
              <a:t>nursing</a:t>
            </a:r>
            <a:r>
              <a:rPr lang="de-DE" sz="2800" dirty="0"/>
              <a:t> </a:t>
            </a:r>
            <a:r>
              <a:rPr lang="de-DE" sz="2800" dirty="0" err="1"/>
              <a:t>specialist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E3A90D8-863A-3CB6-BA4E-9D8470A96BCB}"/>
              </a:ext>
            </a:extLst>
          </p:cNvPr>
          <p:cNvSpPr txBox="1"/>
          <p:nvPr/>
        </p:nvSpPr>
        <p:spPr>
          <a:xfrm>
            <a:off x="1966823" y="158614"/>
            <a:ext cx="4839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Summary </a:t>
            </a:r>
            <a:r>
              <a:rPr lang="de-DE" sz="2400" b="1" dirty="0" err="1"/>
              <a:t>activity</a:t>
            </a:r>
            <a:r>
              <a:rPr lang="de-DE" sz="2400" b="1" dirty="0"/>
              <a:t> </a:t>
            </a:r>
            <a:r>
              <a:rPr lang="de-DE" sz="2400" b="1" dirty="0" err="1"/>
              <a:t>report</a:t>
            </a:r>
            <a:r>
              <a:rPr lang="de-DE" sz="2400" b="1" dirty="0"/>
              <a:t> </a:t>
            </a:r>
            <a:r>
              <a:rPr lang="de-DE" sz="2400" b="1" dirty="0" err="1"/>
              <a:t>april</a:t>
            </a:r>
            <a:r>
              <a:rPr lang="de-DE" sz="2400" b="1" dirty="0"/>
              <a:t> 23 – </a:t>
            </a:r>
            <a:r>
              <a:rPr lang="de-DE" sz="2400" b="1" dirty="0" err="1"/>
              <a:t>march</a:t>
            </a:r>
            <a:r>
              <a:rPr lang="de-DE" sz="2400" b="1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994526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E45C818-CED4-3C42-7EBB-5B0817E37A9A}"/>
              </a:ext>
            </a:extLst>
          </p:cNvPr>
          <p:cNvSpPr txBox="1"/>
          <p:nvPr/>
        </p:nvSpPr>
        <p:spPr>
          <a:xfrm flipH="1">
            <a:off x="258792" y="1380227"/>
            <a:ext cx="850564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4-hour </a:t>
            </a:r>
            <a:r>
              <a:rPr lang="de-DE" sz="2800" dirty="0" err="1"/>
              <a:t>trainings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volunteers</a:t>
            </a:r>
            <a:r>
              <a:rPr lang="de-DE" sz="2800" dirty="0"/>
              <a:t>:</a:t>
            </a:r>
          </a:p>
          <a:p>
            <a:r>
              <a:rPr lang="de-DE" sz="2800" dirty="0"/>
              <a:t>10 </a:t>
            </a:r>
            <a:r>
              <a:rPr lang="de-DE" sz="2800" dirty="0" err="1"/>
              <a:t>events</a:t>
            </a:r>
            <a:endParaRPr lang="de-DE" sz="2800" dirty="0"/>
          </a:p>
          <a:p>
            <a:endParaRPr lang="de-DE" sz="2800" dirty="0"/>
          </a:p>
          <a:p>
            <a:r>
              <a:rPr lang="de-DE" sz="2800" dirty="0" err="1"/>
              <a:t>Evening</a:t>
            </a:r>
            <a:r>
              <a:rPr lang="de-DE" sz="2800" dirty="0"/>
              <a:t> </a:t>
            </a:r>
            <a:r>
              <a:rPr lang="de-DE" sz="2800" dirty="0" err="1"/>
              <a:t>lectures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relatives, </a:t>
            </a:r>
            <a:r>
              <a:rPr lang="de-DE" sz="2800" dirty="0" err="1"/>
              <a:t>volunteers</a:t>
            </a:r>
            <a:r>
              <a:rPr lang="de-DE" sz="2800" dirty="0"/>
              <a:t>, </a:t>
            </a:r>
            <a:r>
              <a:rPr lang="de-DE" sz="2800" dirty="0" err="1"/>
              <a:t>interesting</a:t>
            </a:r>
            <a:r>
              <a:rPr lang="de-DE" sz="2800" dirty="0"/>
              <a:t> </a:t>
            </a:r>
            <a:r>
              <a:rPr lang="de-DE" sz="2800" dirty="0" err="1"/>
              <a:t>people</a:t>
            </a:r>
            <a:r>
              <a:rPr lang="de-DE" sz="2800" dirty="0"/>
              <a:t>:</a:t>
            </a:r>
          </a:p>
          <a:p>
            <a:r>
              <a:rPr lang="de-DE" sz="2800" dirty="0"/>
              <a:t>3 </a:t>
            </a:r>
            <a:r>
              <a:rPr lang="de-DE" sz="2800" dirty="0" err="1"/>
              <a:t>events</a:t>
            </a:r>
            <a:endParaRPr lang="de-DE" sz="2800" dirty="0"/>
          </a:p>
          <a:p>
            <a:endParaRPr lang="de-DE" sz="2800" dirty="0"/>
          </a:p>
          <a:p>
            <a:r>
              <a:rPr lang="de-DE" sz="2800" dirty="0"/>
              <a:t>1 </a:t>
            </a:r>
            <a:r>
              <a:rPr lang="de-DE" sz="2800" dirty="0" err="1"/>
              <a:t>course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relatives: 6 </a:t>
            </a:r>
            <a:r>
              <a:rPr lang="de-DE" sz="2800" dirty="0" err="1"/>
              <a:t>evenings</a:t>
            </a:r>
            <a:r>
              <a:rPr lang="de-DE" sz="2800" dirty="0"/>
              <a:t> á 3 </a:t>
            </a:r>
            <a:r>
              <a:rPr lang="de-DE" sz="2800" dirty="0" err="1"/>
              <a:t>hours</a:t>
            </a:r>
            <a:endParaRPr lang="de-DE" sz="2800" dirty="0"/>
          </a:p>
          <a:p>
            <a:endParaRPr lang="de-DE" sz="2800" dirty="0"/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E3A90D8-863A-3CB6-BA4E-9D8470A96BCB}"/>
              </a:ext>
            </a:extLst>
          </p:cNvPr>
          <p:cNvSpPr txBox="1"/>
          <p:nvPr/>
        </p:nvSpPr>
        <p:spPr>
          <a:xfrm>
            <a:off x="1966823" y="158614"/>
            <a:ext cx="4839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Summary </a:t>
            </a:r>
            <a:r>
              <a:rPr lang="de-DE" sz="2400" b="1" dirty="0" err="1"/>
              <a:t>activity</a:t>
            </a:r>
            <a:r>
              <a:rPr lang="de-DE" sz="2400" b="1" dirty="0"/>
              <a:t> </a:t>
            </a:r>
            <a:r>
              <a:rPr lang="de-DE" sz="2400" b="1" dirty="0" err="1"/>
              <a:t>report</a:t>
            </a:r>
            <a:r>
              <a:rPr lang="de-DE" sz="2400" b="1" dirty="0"/>
              <a:t> </a:t>
            </a:r>
            <a:r>
              <a:rPr lang="de-DE" sz="2400" b="1" dirty="0" err="1"/>
              <a:t>april</a:t>
            </a:r>
            <a:r>
              <a:rPr lang="de-DE" sz="2400" b="1" dirty="0"/>
              <a:t> 23 – </a:t>
            </a:r>
            <a:r>
              <a:rPr lang="de-DE" sz="2400" b="1" dirty="0" err="1"/>
              <a:t>march</a:t>
            </a:r>
            <a:r>
              <a:rPr lang="de-DE" sz="2400" b="1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3937551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E45C818-CED4-3C42-7EBB-5B0817E37A9A}"/>
              </a:ext>
            </a:extLst>
          </p:cNvPr>
          <p:cNvSpPr txBox="1"/>
          <p:nvPr/>
        </p:nvSpPr>
        <p:spPr>
          <a:xfrm flipH="1">
            <a:off x="258792" y="1380227"/>
            <a:ext cx="85056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Daily </a:t>
            </a:r>
            <a:r>
              <a:rPr lang="de-DE" sz="2800" dirty="0" err="1"/>
              <a:t>training</a:t>
            </a:r>
            <a:endParaRPr lang="de-DE" sz="2800" dirty="0"/>
          </a:p>
          <a:p>
            <a:endParaRPr lang="de-DE" sz="2800" dirty="0"/>
          </a:p>
          <a:p>
            <a:r>
              <a:rPr lang="de-DE" sz="2800" dirty="0"/>
              <a:t>Count </a:t>
            </a:r>
            <a:r>
              <a:rPr lang="de-DE" sz="2800" dirty="0" err="1"/>
              <a:t>Provocating</a:t>
            </a:r>
            <a:r>
              <a:rPr lang="de-DE" sz="2800" dirty="0"/>
              <a:t>/</a:t>
            </a:r>
            <a:r>
              <a:rPr lang="de-DE" sz="2800" dirty="0" err="1"/>
              <a:t>Inviting</a:t>
            </a:r>
            <a:r>
              <a:rPr lang="de-DE" sz="2800" dirty="0"/>
              <a:t> </a:t>
            </a:r>
            <a:r>
              <a:rPr lang="de-DE" sz="2800" dirty="0" err="1"/>
              <a:t>behavior</a:t>
            </a:r>
            <a:r>
              <a:rPr lang="de-DE" sz="2800" dirty="0"/>
              <a:t> </a:t>
            </a:r>
            <a:r>
              <a:rPr lang="de-DE" sz="2800" dirty="0" err="1"/>
              <a:t>with</a:t>
            </a:r>
            <a:r>
              <a:rPr lang="de-DE" sz="2800" dirty="0"/>
              <a:t> </a:t>
            </a:r>
            <a:r>
              <a:rPr lang="de-DE" sz="2800" dirty="0" err="1"/>
              <a:t>validation</a:t>
            </a:r>
            <a:r>
              <a:rPr lang="de-DE" sz="2800" dirty="0"/>
              <a:t>:</a:t>
            </a:r>
          </a:p>
          <a:p>
            <a:r>
              <a:rPr lang="de-DE" sz="2800" dirty="0"/>
              <a:t>4 </a:t>
            </a:r>
            <a:r>
              <a:rPr lang="de-DE" sz="2800" dirty="0" err="1"/>
              <a:t>times</a:t>
            </a:r>
            <a:endParaRPr lang="de-DE" sz="2800" dirty="0"/>
          </a:p>
          <a:p>
            <a:endParaRPr lang="de-DE" sz="2800" dirty="0"/>
          </a:p>
          <a:p>
            <a:r>
              <a:rPr lang="de-DE" sz="2800" dirty="0"/>
              <a:t>Count sexual </a:t>
            </a:r>
            <a:r>
              <a:rPr lang="de-DE" sz="2800" dirty="0" err="1"/>
              <a:t>behavior</a:t>
            </a:r>
            <a:r>
              <a:rPr lang="de-DE" sz="2800" dirty="0"/>
              <a:t> </a:t>
            </a:r>
            <a:r>
              <a:rPr lang="de-DE" sz="2800" dirty="0" err="1"/>
              <a:t>with</a:t>
            </a:r>
            <a:r>
              <a:rPr lang="de-DE" sz="2800" dirty="0"/>
              <a:t> </a:t>
            </a:r>
            <a:r>
              <a:rPr lang="de-DE" sz="2800" dirty="0" err="1"/>
              <a:t>validation</a:t>
            </a:r>
            <a:r>
              <a:rPr lang="de-DE" sz="2800" dirty="0"/>
              <a:t>:</a:t>
            </a:r>
          </a:p>
          <a:p>
            <a:r>
              <a:rPr lang="de-DE" sz="2800" dirty="0"/>
              <a:t>3 </a:t>
            </a:r>
            <a:r>
              <a:rPr lang="de-DE" sz="2800" dirty="0" err="1"/>
              <a:t>times</a:t>
            </a:r>
            <a:endParaRPr lang="de-DE" sz="2800" dirty="0"/>
          </a:p>
          <a:p>
            <a:endParaRPr lang="de-DE" sz="2800" dirty="0"/>
          </a:p>
          <a:p>
            <a:r>
              <a:rPr lang="de-DE" sz="2800" dirty="0"/>
              <a:t>Validation and </a:t>
            </a:r>
            <a:r>
              <a:rPr lang="de-DE" sz="2800" dirty="0" err="1"/>
              <a:t>biography</a:t>
            </a:r>
            <a:r>
              <a:rPr lang="de-DE" sz="2800" dirty="0"/>
              <a:t> </a:t>
            </a:r>
            <a:r>
              <a:rPr lang="de-DE" sz="2800" dirty="0" err="1"/>
              <a:t>work</a:t>
            </a:r>
            <a:r>
              <a:rPr lang="de-DE" sz="2800" dirty="0"/>
              <a:t>:</a:t>
            </a:r>
          </a:p>
          <a:p>
            <a:r>
              <a:rPr lang="de-DE" sz="2800" dirty="0"/>
              <a:t>2 </a:t>
            </a:r>
            <a:r>
              <a:rPr lang="de-DE" sz="2800" dirty="0" err="1"/>
              <a:t>times</a:t>
            </a:r>
            <a:endParaRPr lang="de-DE" sz="2800" dirty="0"/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E3A90D8-863A-3CB6-BA4E-9D8470A96BCB}"/>
              </a:ext>
            </a:extLst>
          </p:cNvPr>
          <p:cNvSpPr txBox="1"/>
          <p:nvPr/>
        </p:nvSpPr>
        <p:spPr>
          <a:xfrm>
            <a:off x="1966823" y="158614"/>
            <a:ext cx="4839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Summary </a:t>
            </a:r>
            <a:r>
              <a:rPr lang="de-DE" sz="2400" b="1" dirty="0" err="1"/>
              <a:t>activity</a:t>
            </a:r>
            <a:r>
              <a:rPr lang="de-DE" sz="2400" b="1" dirty="0"/>
              <a:t> </a:t>
            </a:r>
            <a:r>
              <a:rPr lang="de-DE" sz="2400" b="1" dirty="0" err="1"/>
              <a:t>report</a:t>
            </a:r>
            <a:r>
              <a:rPr lang="de-DE" sz="2400" b="1" dirty="0"/>
              <a:t> </a:t>
            </a:r>
            <a:r>
              <a:rPr lang="de-DE" sz="2400" b="1" dirty="0" err="1"/>
              <a:t>april</a:t>
            </a:r>
            <a:r>
              <a:rPr lang="de-DE" sz="2400" b="1" dirty="0"/>
              <a:t> 23 – </a:t>
            </a:r>
            <a:r>
              <a:rPr lang="de-DE" sz="2400" b="1" dirty="0" err="1"/>
              <a:t>march</a:t>
            </a:r>
            <a:r>
              <a:rPr lang="de-DE" sz="2400" b="1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02856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E45C818-CED4-3C42-7EBB-5B0817E37A9A}"/>
              </a:ext>
            </a:extLst>
          </p:cNvPr>
          <p:cNvSpPr txBox="1"/>
          <p:nvPr/>
        </p:nvSpPr>
        <p:spPr>
          <a:xfrm flipH="1">
            <a:off x="258792" y="1380227"/>
            <a:ext cx="85056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Exchange </a:t>
            </a:r>
            <a:r>
              <a:rPr lang="de-DE" sz="2800" dirty="0" err="1"/>
              <a:t>meeting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validationworkers</a:t>
            </a:r>
            <a:r>
              <a:rPr lang="de-DE" sz="2800" dirty="0"/>
              <a:t>, </a:t>
            </a:r>
            <a:r>
              <a:rPr lang="de-DE" sz="2800" dirty="0" err="1"/>
              <a:t>groupleader</a:t>
            </a:r>
            <a:r>
              <a:rPr lang="de-DE" sz="2800" dirty="0"/>
              <a:t>, </a:t>
            </a:r>
            <a:r>
              <a:rPr lang="de-DE" sz="2800" dirty="0" err="1"/>
              <a:t>presenter</a:t>
            </a:r>
            <a:r>
              <a:rPr lang="de-DE" sz="2800" dirty="0"/>
              <a:t> and </a:t>
            </a:r>
            <a:r>
              <a:rPr lang="de-DE" sz="2800" dirty="0" err="1"/>
              <a:t>teacher</a:t>
            </a:r>
            <a:r>
              <a:rPr lang="de-DE" sz="2800" dirty="0"/>
              <a:t> in Neuffen,</a:t>
            </a:r>
          </a:p>
          <a:p>
            <a:endParaRPr lang="de-DE" sz="2800" dirty="0"/>
          </a:p>
          <a:p>
            <a:r>
              <a:rPr lang="de-DE" sz="2800" dirty="0"/>
              <a:t>Date: 11th </a:t>
            </a:r>
            <a:r>
              <a:rPr lang="de-DE" sz="2800" dirty="0" err="1"/>
              <a:t>October</a:t>
            </a:r>
            <a:r>
              <a:rPr lang="de-DE" sz="2800" dirty="0"/>
              <a:t> 2023</a:t>
            </a:r>
          </a:p>
          <a:p>
            <a:endParaRPr lang="de-DE" sz="2800" dirty="0"/>
          </a:p>
          <a:p>
            <a:r>
              <a:rPr lang="de-DE" sz="2800" dirty="0"/>
              <a:t>12 </a:t>
            </a:r>
            <a:r>
              <a:rPr lang="de-DE" sz="2800" dirty="0" err="1"/>
              <a:t>Participants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2 </a:t>
            </a:r>
            <a:r>
              <a:rPr lang="de-DE" sz="2800" dirty="0" err="1"/>
              <a:t>teacher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1 </a:t>
            </a:r>
            <a:r>
              <a:rPr lang="de-DE" sz="2800" dirty="0" err="1"/>
              <a:t>presenter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3 </a:t>
            </a:r>
            <a:r>
              <a:rPr lang="de-DE" sz="2800" dirty="0" err="1"/>
              <a:t>groupleader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6 </a:t>
            </a:r>
            <a:r>
              <a:rPr lang="de-DE" sz="2800" dirty="0" err="1"/>
              <a:t>worker</a:t>
            </a:r>
            <a:endParaRPr lang="de-DE" sz="2800" dirty="0"/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E3A90D8-863A-3CB6-BA4E-9D8470A96BCB}"/>
              </a:ext>
            </a:extLst>
          </p:cNvPr>
          <p:cNvSpPr txBox="1"/>
          <p:nvPr/>
        </p:nvSpPr>
        <p:spPr>
          <a:xfrm>
            <a:off x="1966823" y="158614"/>
            <a:ext cx="4839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Summary </a:t>
            </a:r>
            <a:r>
              <a:rPr lang="de-DE" sz="2400" b="1" dirty="0" err="1"/>
              <a:t>activity</a:t>
            </a:r>
            <a:r>
              <a:rPr lang="de-DE" sz="2400" b="1" dirty="0"/>
              <a:t> </a:t>
            </a:r>
            <a:r>
              <a:rPr lang="de-DE" sz="2400" b="1" dirty="0" err="1"/>
              <a:t>report</a:t>
            </a:r>
            <a:r>
              <a:rPr lang="de-DE" sz="2400" b="1" dirty="0"/>
              <a:t> </a:t>
            </a:r>
            <a:r>
              <a:rPr lang="de-DE" sz="2400" b="1" dirty="0" err="1"/>
              <a:t>april</a:t>
            </a:r>
            <a:r>
              <a:rPr lang="de-DE" sz="2400" b="1" dirty="0"/>
              <a:t> 23 – </a:t>
            </a:r>
            <a:r>
              <a:rPr lang="de-DE" sz="2400" b="1" dirty="0" err="1"/>
              <a:t>march</a:t>
            </a:r>
            <a:r>
              <a:rPr lang="de-DE" sz="2400" b="1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2548732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E45C818-CED4-3C42-7EBB-5B0817E37A9A}"/>
              </a:ext>
            </a:extLst>
          </p:cNvPr>
          <p:cNvSpPr txBox="1"/>
          <p:nvPr/>
        </p:nvSpPr>
        <p:spPr>
          <a:xfrm flipH="1">
            <a:off x="258792" y="1380227"/>
            <a:ext cx="85056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 </a:t>
            </a:r>
            <a:r>
              <a:rPr lang="de-DE" sz="2800" b="1" dirty="0"/>
              <a:t>Summary:</a:t>
            </a:r>
          </a:p>
          <a:p>
            <a:endParaRPr lang="de-DE" sz="2800" dirty="0"/>
          </a:p>
          <a:p>
            <a:r>
              <a:rPr lang="de-DE" sz="2800" dirty="0"/>
              <a:t>110 </a:t>
            </a:r>
            <a:r>
              <a:rPr lang="de-DE" sz="2800" dirty="0" err="1"/>
              <a:t>days</a:t>
            </a:r>
            <a:r>
              <a:rPr lang="de-DE" sz="2800" dirty="0"/>
              <a:t> </a:t>
            </a:r>
            <a:r>
              <a:rPr lang="de-DE" sz="2800" dirty="0" err="1"/>
              <a:t>with</a:t>
            </a:r>
            <a:r>
              <a:rPr lang="de-DE" sz="2800" dirty="0"/>
              <a:t> Validation </a:t>
            </a:r>
            <a:r>
              <a:rPr lang="de-DE" sz="2800" dirty="0" err="1"/>
              <a:t>events</a:t>
            </a:r>
            <a:endParaRPr lang="de-DE" sz="2800" dirty="0"/>
          </a:p>
          <a:p>
            <a:r>
              <a:rPr lang="de-DE" sz="2800" dirty="0"/>
              <a:t>6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these</a:t>
            </a:r>
            <a:r>
              <a:rPr lang="de-DE" sz="2800" dirty="0"/>
              <a:t> </a:t>
            </a:r>
            <a:r>
              <a:rPr lang="de-DE" sz="2800" dirty="0" err="1"/>
              <a:t>days</a:t>
            </a:r>
            <a:r>
              <a:rPr lang="de-DE" sz="2800" dirty="0"/>
              <a:t> </a:t>
            </a:r>
            <a:r>
              <a:rPr lang="de-DE" sz="2800" dirty="0" err="1"/>
              <a:t>are</a:t>
            </a:r>
            <a:r>
              <a:rPr lang="de-DE" sz="2800" dirty="0"/>
              <a:t> </a:t>
            </a:r>
            <a:r>
              <a:rPr lang="de-DE" sz="2800" dirty="0" err="1"/>
              <a:t>filled</a:t>
            </a:r>
            <a:r>
              <a:rPr lang="de-DE" sz="2800" dirty="0"/>
              <a:t> </a:t>
            </a:r>
            <a:r>
              <a:rPr lang="de-DE" sz="2800" dirty="0" err="1"/>
              <a:t>with</a:t>
            </a:r>
            <a:r>
              <a:rPr lang="de-DE" sz="2800" dirty="0"/>
              <a:t> 2 </a:t>
            </a:r>
            <a:r>
              <a:rPr lang="de-DE" sz="2800" dirty="0" err="1"/>
              <a:t>events</a:t>
            </a:r>
            <a:endParaRPr lang="de-DE" sz="2800" dirty="0"/>
          </a:p>
          <a:p>
            <a:endParaRPr lang="de-DE" sz="2800" dirty="0"/>
          </a:p>
          <a:p>
            <a:r>
              <a:rPr lang="de-DE" sz="2800" dirty="0"/>
              <a:t>Over 1000 </a:t>
            </a:r>
            <a:r>
              <a:rPr lang="de-DE" sz="2800" dirty="0" err="1"/>
              <a:t>participants</a:t>
            </a:r>
            <a:r>
              <a:rPr lang="de-DE" sz="2800" dirty="0"/>
              <a:t> at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events</a:t>
            </a:r>
            <a:endParaRPr lang="de-DE" sz="2800" dirty="0"/>
          </a:p>
          <a:p>
            <a:endParaRPr lang="de-DE" sz="2800" dirty="0"/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918822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E45C818-CED4-3C42-7EBB-5B0817E37A9A}"/>
              </a:ext>
            </a:extLst>
          </p:cNvPr>
          <p:cNvSpPr txBox="1"/>
          <p:nvPr/>
        </p:nvSpPr>
        <p:spPr>
          <a:xfrm flipH="1">
            <a:off x="250165" y="1268084"/>
            <a:ext cx="850564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There</a:t>
            </a:r>
            <a:r>
              <a:rPr lang="de-DE" sz="2800" dirty="0"/>
              <a:t> </a:t>
            </a:r>
            <a:r>
              <a:rPr lang="de-DE" sz="2800" dirty="0" err="1"/>
              <a:t>were</a:t>
            </a:r>
            <a:r>
              <a:rPr lang="de-DE" sz="2800" dirty="0"/>
              <a:t> also </a:t>
            </a:r>
            <a:r>
              <a:rPr lang="de-DE" sz="2800" dirty="0" err="1"/>
              <a:t>various</a:t>
            </a:r>
            <a:r>
              <a:rPr lang="de-DE" sz="2800" dirty="0"/>
              <a:t> </a:t>
            </a:r>
            <a:r>
              <a:rPr lang="de-DE" sz="2800" dirty="0" err="1"/>
              <a:t>exchange</a:t>
            </a:r>
            <a:r>
              <a:rPr lang="de-DE" sz="2800" dirty="0"/>
              <a:t> </a:t>
            </a:r>
            <a:r>
              <a:rPr lang="de-DE" sz="2800" dirty="0" err="1"/>
              <a:t>meetings</a:t>
            </a:r>
            <a:r>
              <a:rPr lang="de-DE" sz="2800" dirty="0"/>
              <a:t> </a:t>
            </a:r>
            <a:r>
              <a:rPr lang="de-DE" sz="2800" dirty="0" err="1"/>
              <a:t>with</a:t>
            </a:r>
            <a:endParaRPr lang="de-DE" sz="2800" dirty="0"/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the</a:t>
            </a:r>
            <a:r>
              <a:rPr lang="de-DE" sz="2800" dirty="0"/>
              <a:t> AVO Leader, Wachenheim, Hedwig Neu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the</a:t>
            </a:r>
            <a:r>
              <a:rPr lang="de-DE" sz="2800" dirty="0"/>
              <a:t> „Netzwerk Demenz“ in Eningen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„Gemeinsam statt Einsam e.V.“ in Kirchheim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several</a:t>
            </a:r>
            <a:r>
              <a:rPr lang="de-DE" sz="2800" dirty="0"/>
              <a:t> </a:t>
            </a:r>
            <a:r>
              <a:rPr lang="de-DE" sz="2800" dirty="0" err="1"/>
              <a:t>presenter</a:t>
            </a:r>
            <a:r>
              <a:rPr lang="de-DE" sz="2800" dirty="0"/>
              <a:t> and </a:t>
            </a:r>
            <a:r>
              <a:rPr lang="de-DE" sz="2800" dirty="0" err="1"/>
              <a:t>teacher</a:t>
            </a:r>
            <a:r>
              <a:rPr lang="de-DE" sz="2800" dirty="0"/>
              <a:t> in Germany and Austria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several</a:t>
            </a:r>
            <a:r>
              <a:rPr lang="de-DE" sz="2800" dirty="0"/>
              <a:t> </a:t>
            </a:r>
            <a:r>
              <a:rPr lang="de-DE" sz="2800" dirty="0" err="1"/>
              <a:t>validationsworker</a:t>
            </a:r>
            <a:r>
              <a:rPr lang="de-DE" sz="2800" dirty="0"/>
              <a:t> and </a:t>
            </a:r>
            <a:r>
              <a:rPr lang="de-DE" sz="2800" dirty="0" err="1"/>
              <a:t>groupleader</a:t>
            </a:r>
            <a:r>
              <a:rPr lang="de-DE" sz="2800" dirty="0"/>
              <a:t> in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south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Germany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The „Alzheimergesellschaft Baden-Württemberg“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Prof. Helmer Denzel, Duale Hochschule Baden-Württemberg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143071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E45C818-CED4-3C42-7EBB-5B0817E37A9A}"/>
              </a:ext>
            </a:extLst>
          </p:cNvPr>
          <p:cNvSpPr txBox="1"/>
          <p:nvPr/>
        </p:nvSpPr>
        <p:spPr>
          <a:xfrm flipH="1">
            <a:off x="112142" y="1380227"/>
            <a:ext cx="892833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Our</a:t>
            </a:r>
            <a:r>
              <a:rPr lang="de-DE" sz="2800" dirty="0"/>
              <a:t> </a:t>
            </a:r>
            <a:r>
              <a:rPr lang="de-DE" sz="2800" dirty="0" err="1"/>
              <a:t>goals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2024/2025:</a:t>
            </a:r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One</a:t>
            </a:r>
            <a:r>
              <a:rPr lang="de-DE" sz="2800" dirty="0"/>
              <a:t> Level I-Course per </a:t>
            </a:r>
            <a:r>
              <a:rPr lang="de-DE" sz="2800" dirty="0" err="1"/>
              <a:t>year</a:t>
            </a:r>
            <a:r>
              <a:rPr lang="de-DE" sz="2800" dirty="0"/>
              <a:t>, AVA Demenz gGmbH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One</a:t>
            </a:r>
            <a:r>
              <a:rPr lang="de-DE" sz="2800" dirty="0"/>
              <a:t> Level II- Course per </a:t>
            </a:r>
            <a:r>
              <a:rPr lang="de-DE" sz="2800" dirty="0" err="1"/>
              <a:t>year</a:t>
            </a:r>
            <a:r>
              <a:rPr lang="de-DE" sz="2800" dirty="0"/>
              <a:t>, AVA Demenz gGmbH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Support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teacher</a:t>
            </a:r>
            <a:r>
              <a:rPr lang="de-DE" sz="2800" dirty="0"/>
              <a:t> in Germany </a:t>
            </a:r>
            <a:r>
              <a:rPr lang="de-DE" sz="2800" dirty="0" err="1"/>
              <a:t>to</a:t>
            </a:r>
            <a:r>
              <a:rPr lang="de-DE" sz="2800" dirty="0"/>
              <a:t> carry out </a:t>
            </a:r>
            <a:r>
              <a:rPr lang="de-DE" sz="2800" dirty="0" err="1"/>
              <a:t>certified</a:t>
            </a:r>
            <a:r>
              <a:rPr lang="de-DE" sz="2800" dirty="0"/>
              <a:t> Level I-</a:t>
            </a:r>
            <a:r>
              <a:rPr lang="de-DE" sz="2800" dirty="0" err="1"/>
              <a:t>Couses</a:t>
            </a:r>
            <a:r>
              <a:rPr lang="de-DE" sz="2800" dirty="0"/>
              <a:t> in Germany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Support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networking</a:t>
            </a:r>
            <a:r>
              <a:rPr lang="de-DE" sz="2800" dirty="0"/>
              <a:t> „Validation nach Feil“ in Germany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Presentercourse</a:t>
            </a:r>
            <a:r>
              <a:rPr lang="de-DE" sz="2800" dirty="0"/>
              <a:t> in </a:t>
            </a:r>
            <a:r>
              <a:rPr lang="de-DE" sz="2800" dirty="0" err="1"/>
              <a:t>south</a:t>
            </a:r>
            <a:r>
              <a:rPr lang="de-DE" sz="2800" dirty="0"/>
              <a:t>-germany 2025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Collaboration</a:t>
            </a:r>
            <a:r>
              <a:rPr lang="de-DE" sz="2800" dirty="0"/>
              <a:t> </a:t>
            </a:r>
            <a:r>
              <a:rPr lang="de-DE" sz="2800" dirty="0" err="1"/>
              <a:t>with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other</a:t>
            </a:r>
            <a:r>
              <a:rPr lang="de-DE" sz="2800" dirty="0"/>
              <a:t> </a:t>
            </a:r>
            <a:r>
              <a:rPr lang="de-DE" sz="2800" dirty="0" err="1"/>
              <a:t>two</a:t>
            </a:r>
            <a:r>
              <a:rPr lang="de-DE" sz="2800" dirty="0"/>
              <a:t> AVO in Germany and VTI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59588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E45C818-CED4-3C42-7EBB-5B0817E37A9A}"/>
              </a:ext>
            </a:extLst>
          </p:cNvPr>
          <p:cNvSpPr txBox="1"/>
          <p:nvPr/>
        </p:nvSpPr>
        <p:spPr>
          <a:xfrm flipH="1">
            <a:off x="112142" y="1380227"/>
            <a:ext cx="892833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Our</a:t>
            </a:r>
            <a:r>
              <a:rPr lang="de-DE" sz="2800" dirty="0"/>
              <a:t> </a:t>
            </a:r>
            <a:r>
              <a:rPr lang="de-DE" sz="2800" dirty="0" err="1"/>
              <a:t>goals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2024/2025:</a:t>
            </a:r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Taught</a:t>
            </a:r>
            <a:r>
              <a:rPr lang="de-DE" sz="2800" dirty="0"/>
              <a:t> </a:t>
            </a:r>
            <a:r>
              <a:rPr lang="de-DE" sz="2800" dirty="0" err="1"/>
              <a:t>validation</a:t>
            </a:r>
            <a:r>
              <a:rPr lang="de-DE" sz="2800" dirty="0"/>
              <a:t> at </a:t>
            </a:r>
            <a:r>
              <a:rPr lang="de-DE" sz="2800" dirty="0" err="1"/>
              <a:t>univerity</a:t>
            </a:r>
            <a:r>
              <a:rPr lang="de-DE" sz="2800" dirty="0"/>
              <a:t>/</a:t>
            </a:r>
            <a:r>
              <a:rPr lang="de-DE" sz="2800" dirty="0" err="1"/>
              <a:t>university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applied</a:t>
            </a:r>
            <a:r>
              <a:rPr lang="de-DE" sz="2800" dirty="0"/>
              <a:t> </a:t>
            </a:r>
            <a:r>
              <a:rPr lang="de-DE" sz="2800" dirty="0" err="1"/>
              <a:t>services</a:t>
            </a:r>
            <a:endParaRPr lang="de-DE" sz="2800" dirty="0"/>
          </a:p>
          <a:p>
            <a:r>
              <a:rPr lang="de-DE" sz="2800" dirty="0"/>
              <a:t>	Start 2024 at Duale Hochschule Heidenheim!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Support </a:t>
            </a:r>
            <a:r>
              <a:rPr lang="de-DE" sz="2800" dirty="0" err="1"/>
              <a:t>for</a:t>
            </a:r>
            <a:r>
              <a:rPr lang="de-DE" sz="2800" dirty="0"/>
              <a:t> „</a:t>
            </a:r>
            <a:r>
              <a:rPr lang="de-DE" sz="2800" dirty="0" err="1"/>
              <a:t>Servior</a:t>
            </a:r>
            <a:r>
              <a:rPr lang="de-DE" sz="2800" dirty="0"/>
              <a:t>“ in Luxemburg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become</a:t>
            </a:r>
            <a:r>
              <a:rPr lang="de-DE" sz="2800" dirty="0"/>
              <a:t> a </a:t>
            </a:r>
            <a:r>
              <a:rPr lang="de-DE" sz="2800" dirty="0" err="1"/>
              <a:t>teacher</a:t>
            </a:r>
            <a:r>
              <a:rPr lang="de-DE" sz="2800" dirty="0"/>
              <a:t> and in </a:t>
            </a:r>
            <a:r>
              <a:rPr lang="de-DE" sz="2800" dirty="0" err="1"/>
              <a:t>future</a:t>
            </a:r>
            <a:r>
              <a:rPr lang="de-DE" sz="2800" dirty="0"/>
              <a:t> </a:t>
            </a:r>
            <a:r>
              <a:rPr lang="de-DE" sz="2800" dirty="0" err="1"/>
              <a:t>become</a:t>
            </a:r>
            <a:r>
              <a:rPr lang="de-DE" sz="2800" dirty="0"/>
              <a:t> an AVO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Find </a:t>
            </a:r>
            <a:r>
              <a:rPr lang="de-DE" sz="2800" dirty="0" err="1"/>
              <a:t>presenter</a:t>
            </a:r>
            <a:r>
              <a:rPr lang="de-DE" sz="2800" dirty="0"/>
              <a:t> and </a:t>
            </a:r>
            <a:r>
              <a:rPr lang="de-DE" sz="2800" dirty="0" err="1"/>
              <a:t>teacher</a:t>
            </a:r>
            <a:r>
              <a:rPr lang="de-DE" sz="2800" dirty="0"/>
              <a:t> </a:t>
            </a:r>
            <a:r>
              <a:rPr lang="de-DE" sz="2800" dirty="0" err="1"/>
              <a:t>who</a:t>
            </a:r>
            <a:r>
              <a:rPr lang="de-DE" sz="2800" dirty="0"/>
              <a:t> </a:t>
            </a:r>
            <a:r>
              <a:rPr lang="de-DE" sz="2800" dirty="0" err="1"/>
              <a:t>want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work</a:t>
            </a:r>
            <a:r>
              <a:rPr lang="de-DE" sz="2800" dirty="0"/>
              <a:t> </a:t>
            </a:r>
            <a:r>
              <a:rPr lang="de-DE" sz="2800" dirty="0" err="1"/>
              <a:t>with</a:t>
            </a:r>
            <a:r>
              <a:rPr lang="de-DE" sz="2800" dirty="0"/>
              <a:t> AVA Demenz gGmbH (</a:t>
            </a:r>
            <a:r>
              <a:rPr lang="de-DE" sz="2800" dirty="0" err="1"/>
              <a:t>first</a:t>
            </a:r>
            <a:r>
              <a:rPr lang="de-DE" sz="2800" dirty="0"/>
              <a:t> </a:t>
            </a:r>
            <a:r>
              <a:rPr lang="de-DE" sz="2800" dirty="0" err="1"/>
              <a:t>as</a:t>
            </a:r>
            <a:r>
              <a:rPr lang="de-DE" sz="2800" dirty="0"/>
              <a:t> </a:t>
            </a:r>
            <a:r>
              <a:rPr lang="de-DE" sz="2800" dirty="0" err="1"/>
              <a:t>freelancers</a:t>
            </a:r>
            <a:r>
              <a:rPr lang="de-DE" sz="28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Good</a:t>
            </a:r>
            <a:r>
              <a:rPr lang="de-DE" sz="2800" dirty="0"/>
              <a:t> </a:t>
            </a:r>
            <a:r>
              <a:rPr lang="de-DE" sz="2800" dirty="0" err="1"/>
              <a:t>presentation</a:t>
            </a:r>
            <a:r>
              <a:rPr lang="de-DE" sz="2800" dirty="0"/>
              <a:t> at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PflegePlus</a:t>
            </a:r>
            <a:r>
              <a:rPr lang="de-DE" sz="2800" dirty="0"/>
              <a:t>-Messe in Stuttgart, 14th – 16th May 2024</a:t>
            </a:r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601190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E45C818-CED4-3C42-7EBB-5B0817E37A9A}"/>
              </a:ext>
            </a:extLst>
          </p:cNvPr>
          <p:cNvSpPr txBox="1"/>
          <p:nvPr/>
        </p:nvSpPr>
        <p:spPr>
          <a:xfrm flipH="1">
            <a:off x="258792" y="1380227"/>
            <a:ext cx="85056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dirty="0"/>
          </a:p>
          <a:p>
            <a:pPr algn="ctr"/>
            <a:r>
              <a:rPr lang="de-DE" sz="2800" b="1" dirty="0"/>
              <a:t>But </a:t>
            </a:r>
            <a:r>
              <a:rPr lang="de-DE" sz="2800" b="1" dirty="0" err="1"/>
              <a:t>we</a:t>
            </a:r>
            <a:r>
              <a:rPr lang="de-DE" sz="2800" b="1" dirty="0"/>
              <a:t> </a:t>
            </a:r>
            <a:r>
              <a:rPr lang="de-DE" sz="2800" b="1" dirty="0" err="1"/>
              <a:t>want</a:t>
            </a:r>
            <a:r>
              <a:rPr lang="de-DE" sz="2800" b="1" dirty="0"/>
              <a:t> </a:t>
            </a:r>
            <a:r>
              <a:rPr lang="de-DE" sz="2800" b="1" dirty="0" err="1"/>
              <a:t>more</a:t>
            </a:r>
            <a:r>
              <a:rPr lang="de-DE" sz="2800" b="1" dirty="0"/>
              <a:t>!!!</a:t>
            </a:r>
          </a:p>
          <a:p>
            <a:pPr algn="ctr"/>
            <a:endParaRPr lang="de-DE" sz="2800" b="1" dirty="0"/>
          </a:p>
          <a:p>
            <a:pPr algn="ctr"/>
            <a:r>
              <a:rPr lang="de-DE" sz="2800" b="1" dirty="0"/>
              <a:t>And </a:t>
            </a:r>
            <a:r>
              <a:rPr lang="de-DE" sz="2800" b="1" dirty="0" err="1"/>
              <a:t>we</a:t>
            </a:r>
            <a:r>
              <a:rPr lang="de-DE" sz="2800" b="1" dirty="0"/>
              <a:t> will </a:t>
            </a:r>
            <a:r>
              <a:rPr lang="de-DE" sz="2800" b="1" dirty="0" err="1"/>
              <a:t>work</a:t>
            </a:r>
            <a:r>
              <a:rPr lang="de-DE" sz="2800" b="1" dirty="0"/>
              <a:t> </a:t>
            </a:r>
            <a:r>
              <a:rPr lang="de-DE" sz="2800" b="1" dirty="0" err="1"/>
              <a:t>for</a:t>
            </a:r>
            <a:r>
              <a:rPr lang="de-DE" sz="2800" b="1" dirty="0"/>
              <a:t> </a:t>
            </a:r>
            <a:r>
              <a:rPr lang="de-DE" sz="2800" b="1" dirty="0" err="1"/>
              <a:t>this</a:t>
            </a:r>
            <a:r>
              <a:rPr lang="de-DE" sz="2800" b="1" dirty="0"/>
              <a:t> </a:t>
            </a:r>
            <a:r>
              <a:rPr lang="de-DE" sz="2800" b="1" dirty="0" err="1"/>
              <a:t>vision</a:t>
            </a:r>
            <a:r>
              <a:rPr lang="de-DE" sz="2800" b="1" dirty="0"/>
              <a:t>:</a:t>
            </a:r>
          </a:p>
          <a:p>
            <a:pPr algn="ctr"/>
            <a:endParaRPr lang="de-DE" sz="2800" b="1" dirty="0"/>
          </a:p>
          <a:p>
            <a:pPr algn="ctr"/>
            <a:r>
              <a:rPr lang="de-DE" sz="2800" b="1" dirty="0"/>
              <a:t>„</a:t>
            </a:r>
            <a:r>
              <a:rPr lang="de-DE" sz="2800" b="1" dirty="0" err="1"/>
              <a:t>To</a:t>
            </a:r>
            <a:r>
              <a:rPr lang="de-DE" sz="2800" b="1" dirty="0"/>
              <a:t> save an </a:t>
            </a:r>
            <a:r>
              <a:rPr lang="de-DE" sz="2800" b="1" dirty="0" err="1"/>
              <a:t>share</a:t>
            </a:r>
            <a:r>
              <a:rPr lang="de-DE" sz="2800" b="1" dirty="0"/>
              <a:t> </a:t>
            </a:r>
          </a:p>
          <a:p>
            <a:pPr algn="ctr"/>
            <a:r>
              <a:rPr lang="de-DE" sz="2800" b="1" dirty="0"/>
              <a:t>Naomis </a:t>
            </a:r>
            <a:r>
              <a:rPr lang="de-DE" sz="2800" b="1" dirty="0" err="1"/>
              <a:t>life´s</a:t>
            </a:r>
            <a:r>
              <a:rPr lang="de-DE" sz="2800" b="1" dirty="0"/>
              <a:t> </a:t>
            </a:r>
            <a:r>
              <a:rPr lang="de-DE" sz="2800" b="1" dirty="0" err="1"/>
              <a:t>work</a:t>
            </a:r>
            <a:r>
              <a:rPr lang="de-DE" sz="2800" b="1" dirty="0"/>
              <a:t> and </a:t>
            </a:r>
            <a:r>
              <a:rPr lang="de-DE" sz="2800" b="1" dirty="0" err="1"/>
              <a:t>legacy</a:t>
            </a:r>
            <a:r>
              <a:rPr lang="de-DE" sz="2800" b="1" dirty="0"/>
              <a:t>“</a:t>
            </a:r>
          </a:p>
          <a:p>
            <a:endParaRPr lang="de-DE" sz="2800" dirty="0"/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315543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E45C818-CED4-3C42-7EBB-5B0817E37A9A}"/>
              </a:ext>
            </a:extLst>
          </p:cNvPr>
          <p:cNvSpPr txBox="1"/>
          <p:nvPr/>
        </p:nvSpPr>
        <p:spPr>
          <a:xfrm flipH="1">
            <a:off x="293298" y="1544128"/>
            <a:ext cx="850564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Shareholder and Management: </a:t>
            </a:r>
          </a:p>
          <a:p>
            <a:endParaRPr lang="de-DE" sz="2800" dirty="0"/>
          </a:p>
          <a:p>
            <a:r>
              <a:rPr lang="de-DE" sz="2800" dirty="0"/>
              <a:t>Stephani Maser</a:t>
            </a:r>
          </a:p>
          <a:p>
            <a:r>
              <a:rPr lang="de-DE" sz="2800" dirty="0" err="1"/>
              <a:t>Validationsteacher</a:t>
            </a:r>
            <a:r>
              <a:rPr lang="de-DE" sz="2800" dirty="0"/>
              <a:t> and Validationsmaster</a:t>
            </a:r>
          </a:p>
          <a:p>
            <a:r>
              <a:rPr lang="de-DE" sz="2800" dirty="0"/>
              <a:t>info@ava-demenz.de</a:t>
            </a:r>
          </a:p>
          <a:p>
            <a:endParaRPr lang="de-DE" sz="2800" dirty="0"/>
          </a:p>
          <a:p>
            <a:endParaRPr lang="de-DE" sz="2800" dirty="0"/>
          </a:p>
          <a:p>
            <a:pPr algn="ctr"/>
            <a:r>
              <a:rPr lang="de-DE" sz="2800" b="1" dirty="0"/>
              <a:t>Office Management </a:t>
            </a:r>
            <a:r>
              <a:rPr lang="de-DE" sz="2800" b="1" dirty="0" err="1"/>
              <a:t>since</a:t>
            </a:r>
            <a:r>
              <a:rPr lang="de-DE" sz="2800" b="1" dirty="0"/>
              <a:t> September 2023:</a:t>
            </a:r>
          </a:p>
          <a:p>
            <a:pPr algn="ctr"/>
            <a:endParaRPr lang="de-DE" sz="2800" b="1" dirty="0"/>
          </a:p>
          <a:p>
            <a:r>
              <a:rPr lang="de-DE" sz="2800" dirty="0"/>
              <a:t>Alexandra Paetzold</a:t>
            </a:r>
          </a:p>
          <a:p>
            <a:r>
              <a:rPr lang="de-DE" sz="2800" dirty="0"/>
              <a:t>ma1@ava-demenz.de</a:t>
            </a:r>
          </a:p>
        </p:txBody>
      </p:sp>
    </p:spTree>
    <p:extLst>
      <p:ext uri="{BB962C8B-B14F-4D97-AF65-F5344CB8AC3E}">
        <p14:creationId xmlns:p14="http://schemas.microsoft.com/office/powerpoint/2010/main" val="259201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E45C818-CED4-3C42-7EBB-5B0817E37A9A}"/>
              </a:ext>
            </a:extLst>
          </p:cNvPr>
          <p:cNvSpPr txBox="1"/>
          <p:nvPr/>
        </p:nvSpPr>
        <p:spPr>
          <a:xfrm flipH="1">
            <a:off x="293298" y="1544128"/>
            <a:ext cx="850564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Homepage:</a:t>
            </a:r>
            <a:endParaRPr lang="de-DE" sz="2800" dirty="0"/>
          </a:p>
          <a:p>
            <a:pPr algn="ctr"/>
            <a:r>
              <a:rPr lang="de-DE" sz="2800" dirty="0">
                <a:hlinkClick r:id="rId2"/>
              </a:rPr>
              <a:t>www.ava-demenz.de</a:t>
            </a:r>
            <a:endParaRPr lang="de-DE" sz="2800" dirty="0"/>
          </a:p>
          <a:p>
            <a:endParaRPr lang="de-DE" sz="2800" dirty="0"/>
          </a:p>
          <a:p>
            <a:r>
              <a:rPr lang="de-DE" sz="2800" dirty="0"/>
              <a:t>Special </a:t>
            </a:r>
            <a:r>
              <a:rPr lang="de-DE" sz="2800" dirty="0" err="1"/>
              <a:t>features</a:t>
            </a:r>
            <a:r>
              <a:rPr lang="de-DE" sz="2800" dirty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Since</a:t>
            </a:r>
            <a:r>
              <a:rPr lang="de-DE" sz="2800" dirty="0"/>
              <a:t> November: </a:t>
            </a:r>
            <a:r>
              <a:rPr lang="de-DE" sz="2800" dirty="0" err="1"/>
              <a:t>map</a:t>
            </a:r>
            <a:r>
              <a:rPr lang="de-DE" sz="2800" dirty="0"/>
              <a:t> </a:t>
            </a:r>
            <a:r>
              <a:rPr lang="de-DE" sz="2800" dirty="0" err="1"/>
              <a:t>with</a:t>
            </a:r>
            <a:r>
              <a:rPr lang="de-DE" sz="2800" dirty="0"/>
              <a:t> </a:t>
            </a:r>
            <a:r>
              <a:rPr lang="de-DE" sz="2800" dirty="0" err="1"/>
              <a:t>contact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several</a:t>
            </a:r>
            <a:r>
              <a:rPr lang="de-DE" sz="2800" dirty="0"/>
              <a:t> </a:t>
            </a:r>
            <a:r>
              <a:rPr lang="de-DE" sz="2800" dirty="0" err="1"/>
              <a:t>presenters</a:t>
            </a:r>
            <a:r>
              <a:rPr lang="de-DE" sz="2800" dirty="0"/>
              <a:t> and </a:t>
            </a:r>
            <a:r>
              <a:rPr lang="de-DE" sz="2800" dirty="0" err="1"/>
              <a:t>teachers</a:t>
            </a:r>
            <a:r>
              <a:rPr lang="de-DE" sz="2800" dirty="0"/>
              <a:t> in Germany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Planned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future</a:t>
            </a:r>
            <a:r>
              <a:rPr lang="de-DE" sz="2800" dirty="0"/>
              <a:t>: </a:t>
            </a:r>
            <a:r>
              <a:rPr lang="de-DE" sz="2800" dirty="0" err="1"/>
              <a:t>map</a:t>
            </a:r>
            <a:r>
              <a:rPr lang="de-DE" sz="2800" dirty="0"/>
              <a:t> </a:t>
            </a:r>
            <a:r>
              <a:rPr lang="de-DE" sz="2800" dirty="0" err="1"/>
              <a:t>with</a:t>
            </a:r>
            <a:r>
              <a:rPr lang="de-DE" sz="2800" dirty="0"/>
              <a:t> </a:t>
            </a:r>
            <a:r>
              <a:rPr lang="de-DE" sz="2800" dirty="0" err="1"/>
              <a:t>workers</a:t>
            </a:r>
            <a:r>
              <a:rPr lang="de-DE" sz="2800" dirty="0"/>
              <a:t> an </a:t>
            </a:r>
            <a:r>
              <a:rPr lang="de-DE" sz="2800" dirty="0" err="1"/>
              <a:t>groupleaders</a:t>
            </a:r>
            <a:r>
              <a:rPr lang="de-DE" sz="2800" dirty="0"/>
              <a:t> in Germany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Informations</a:t>
            </a:r>
            <a:r>
              <a:rPr lang="de-DE" sz="2800" dirty="0"/>
              <a:t> </a:t>
            </a:r>
            <a:r>
              <a:rPr lang="de-DE" sz="2800" dirty="0" err="1"/>
              <a:t>about</a:t>
            </a:r>
            <a:r>
              <a:rPr lang="de-DE" sz="2800" dirty="0"/>
              <a:t> Validation </a:t>
            </a:r>
            <a:r>
              <a:rPr lang="de-DE" sz="2800" dirty="0" err="1"/>
              <a:t>education</a:t>
            </a:r>
            <a:r>
              <a:rPr lang="de-DE" sz="2800" dirty="0"/>
              <a:t> and </a:t>
            </a:r>
            <a:r>
              <a:rPr lang="de-DE" sz="2800" dirty="0" err="1"/>
              <a:t>training</a:t>
            </a:r>
            <a:r>
              <a:rPr lang="de-DE" sz="2800" dirty="0"/>
              <a:t> </a:t>
            </a:r>
            <a:r>
              <a:rPr lang="de-DE" sz="2800" dirty="0" err="1"/>
              <a:t>from</a:t>
            </a:r>
            <a:r>
              <a:rPr lang="de-DE" sz="2800" dirty="0"/>
              <a:t> </a:t>
            </a:r>
            <a:r>
              <a:rPr lang="de-DE" sz="2800" dirty="0" err="1"/>
              <a:t>other</a:t>
            </a:r>
            <a:r>
              <a:rPr lang="de-DE" sz="2800" dirty="0"/>
              <a:t> </a:t>
            </a:r>
            <a:r>
              <a:rPr lang="de-DE" sz="2800" dirty="0" err="1"/>
              <a:t>education</a:t>
            </a:r>
            <a:r>
              <a:rPr lang="de-DE" sz="2800" dirty="0"/>
              <a:t> </a:t>
            </a:r>
            <a:r>
              <a:rPr lang="de-DE" sz="2800" dirty="0" err="1"/>
              <a:t>institutions</a:t>
            </a:r>
            <a:r>
              <a:rPr lang="de-DE" sz="2800" dirty="0"/>
              <a:t> and </a:t>
            </a:r>
            <a:r>
              <a:rPr lang="de-DE" sz="2800" dirty="0" err="1"/>
              <a:t>providers</a:t>
            </a:r>
            <a:r>
              <a:rPr lang="de-DE" sz="2800" dirty="0"/>
              <a:t> in Germany</a:t>
            </a:r>
          </a:p>
          <a:p>
            <a:endParaRPr lang="de-DE" sz="2800" dirty="0"/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18055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E45C818-CED4-3C42-7EBB-5B0817E37A9A}"/>
              </a:ext>
            </a:extLst>
          </p:cNvPr>
          <p:cNvSpPr txBox="1"/>
          <p:nvPr/>
        </p:nvSpPr>
        <p:spPr>
          <a:xfrm flipH="1">
            <a:off x="258792" y="1380227"/>
            <a:ext cx="85056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Implementation and </a:t>
            </a:r>
            <a:r>
              <a:rPr lang="de-DE" sz="2800" dirty="0" err="1"/>
              <a:t>certification</a:t>
            </a:r>
            <a:r>
              <a:rPr lang="de-DE" sz="2800" dirty="0"/>
              <a:t> Level I-Course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Place: Eningen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Number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participants</a:t>
            </a:r>
            <a:r>
              <a:rPr lang="de-DE" sz="2800" dirty="0"/>
              <a:t>: 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r>
              <a:rPr lang="de-DE" sz="2800" dirty="0"/>
              <a:t>Implementation Level I-Course, </a:t>
            </a:r>
            <a:r>
              <a:rPr lang="de-DE" sz="2800" dirty="0" err="1"/>
              <a:t>certification</a:t>
            </a:r>
            <a:r>
              <a:rPr lang="de-DE" sz="2800" dirty="0"/>
              <a:t> AVO Wachenheim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Place: Luxemburg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Number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participants</a:t>
            </a:r>
            <a:r>
              <a:rPr lang="de-DE" sz="2800" dirty="0"/>
              <a:t>: 13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Co-Training: Daniela </a:t>
            </a:r>
            <a:r>
              <a:rPr lang="de-DE" sz="2800" dirty="0" err="1"/>
              <a:t>Repetto</a:t>
            </a:r>
            <a:endParaRPr lang="de-DE" sz="28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E3A90D8-863A-3CB6-BA4E-9D8470A96BCB}"/>
              </a:ext>
            </a:extLst>
          </p:cNvPr>
          <p:cNvSpPr txBox="1"/>
          <p:nvPr/>
        </p:nvSpPr>
        <p:spPr>
          <a:xfrm>
            <a:off x="1966823" y="158614"/>
            <a:ext cx="4839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Summary </a:t>
            </a:r>
            <a:r>
              <a:rPr lang="de-DE" sz="2400" b="1" dirty="0" err="1"/>
              <a:t>activity</a:t>
            </a:r>
            <a:r>
              <a:rPr lang="de-DE" sz="2400" b="1" dirty="0"/>
              <a:t> </a:t>
            </a:r>
            <a:r>
              <a:rPr lang="de-DE" sz="2400" b="1" dirty="0" err="1"/>
              <a:t>report</a:t>
            </a:r>
            <a:r>
              <a:rPr lang="de-DE" sz="2400" b="1" dirty="0"/>
              <a:t> </a:t>
            </a:r>
            <a:r>
              <a:rPr lang="de-DE" sz="2400" b="1" dirty="0" err="1"/>
              <a:t>april</a:t>
            </a:r>
            <a:r>
              <a:rPr lang="de-DE" sz="2400" b="1" dirty="0"/>
              <a:t> 23 – </a:t>
            </a:r>
            <a:r>
              <a:rPr lang="de-DE" sz="2400" b="1" dirty="0" err="1"/>
              <a:t>march</a:t>
            </a:r>
            <a:r>
              <a:rPr lang="de-DE" sz="2400" b="1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723439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E45C818-CED4-3C42-7EBB-5B0817E37A9A}"/>
              </a:ext>
            </a:extLst>
          </p:cNvPr>
          <p:cNvSpPr txBox="1"/>
          <p:nvPr/>
        </p:nvSpPr>
        <p:spPr>
          <a:xfrm flipH="1">
            <a:off x="258792" y="1380227"/>
            <a:ext cx="850564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Beginning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following</a:t>
            </a:r>
            <a:r>
              <a:rPr lang="de-DE" sz="2800" dirty="0"/>
              <a:t> </a:t>
            </a:r>
            <a:r>
              <a:rPr lang="de-DE" sz="2800" dirty="0" err="1"/>
              <a:t>courses</a:t>
            </a:r>
            <a:r>
              <a:rPr lang="de-DE" sz="2800" dirty="0"/>
              <a:t>:</a:t>
            </a:r>
          </a:p>
          <a:p>
            <a:endParaRPr lang="de-DE" sz="2800" dirty="0"/>
          </a:p>
          <a:p>
            <a:r>
              <a:rPr lang="de-DE" sz="2800" dirty="0"/>
              <a:t>Level I-Course in Luxemburg Februar 2024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13 </a:t>
            </a:r>
            <a:r>
              <a:rPr lang="de-DE" sz="2800" dirty="0" err="1"/>
              <a:t>Participants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Co-Training: Marietta Mullah</a:t>
            </a:r>
          </a:p>
          <a:p>
            <a:endParaRPr lang="de-DE" sz="2800" dirty="0"/>
          </a:p>
          <a:p>
            <a:endParaRPr lang="de-DE" sz="2800" dirty="0"/>
          </a:p>
          <a:p>
            <a:r>
              <a:rPr lang="de-DE" sz="2800" dirty="0"/>
              <a:t>Level I-Course in Neuffen March 2024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7 </a:t>
            </a:r>
            <a:r>
              <a:rPr lang="de-DE" sz="2800" dirty="0" err="1"/>
              <a:t>Participants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Co-Training: Simone </a:t>
            </a:r>
            <a:r>
              <a:rPr lang="de-DE" sz="2800" dirty="0" err="1"/>
              <a:t>Reyhl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E3A90D8-863A-3CB6-BA4E-9D8470A96BCB}"/>
              </a:ext>
            </a:extLst>
          </p:cNvPr>
          <p:cNvSpPr txBox="1"/>
          <p:nvPr/>
        </p:nvSpPr>
        <p:spPr>
          <a:xfrm>
            <a:off x="1966823" y="158614"/>
            <a:ext cx="4839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Summary </a:t>
            </a:r>
            <a:r>
              <a:rPr lang="de-DE" sz="2400" b="1" dirty="0" err="1"/>
              <a:t>activity</a:t>
            </a:r>
            <a:r>
              <a:rPr lang="de-DE" sz="2400" b="1" dirty="0"/>
              <a:t> </a:t>
            </a:r>
            <a:r>
              <a:rPr lang="de-DE" sz="2400" b="1" dirty="0" err="1"/>
              <a:t>report</a:t>
            </a:r>
            <a:r>
              <a:rPr lang="de-DE" sz="2400" b="1" dirty="0"/>
              <a:t> </a:t>
            </a:r>
            <a:r>
              <a:rPr lang="de-DE" sz="2400" b="1" dirty="0" err="1"/>
              <a:t>april</a:t>
            </a:r>
            <a:r>
              <a:rPr lang="de-DE" sz="2400" b="1" dirty="0"/>
              <a:t> 23 – </a:t>
            </a:r>
            <a:r>
              <a:rPr lang="de-DE" sz="2400" b="1" dirty="0" err="1"/>
              <a:t>march</a:t>
            </a:r>
            <a:r>
              <a:rPr lang="de-DE" sz="2400" b="1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2298915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E45C818-CED4-3C42-7EBB-5B0817E37A9A}"/>
              </a:ext>
            </a:extLst>
          </p:cNvPr>
          <p:cNvSpPr txBox="1"/>
          <p:nvPr/>
        </p:nvSpPr>
        <p:spPr>
          <a:xfrm flipH="1">
            <a:off x="258792" y="1380227"/>
            <a:ext cx="850564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Beginning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following</a:t>
            </a:r>
            <a:r>
              <a:rPr lang="de-DE" sz="2800" dirty="0"/>
              <a:t> </a:t>
            </a:r>
            <a:r>
              <a:rPr lang="de-DE" sz="2800" dirty="0" err="1"/>
              <a:t>courses</a:t>
            </a:r>
            <a:r>
              <a:rPr lang="de-DE" sz="2800" dirty="0"/>
              <a:t>:</a:t>
            </a:r>
          </a:p>
          <a:p>
            <a:endParaRPr lang="de-DE" sz="2800" dirty="0"/>
          </a:p>
          <a:p>
            <a:r>
              <a:rPr lang="de-DE" sz="2800" dirty="0"/>
              <a:t>Level II-Course in Neuffen, March 2024</a:t>
            </a:r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Participants</a:t>
            </a:r>
            <a:r>
              <a:rPr lang="de-DE" sz="2800" dirty="0"/>
              <a:t>: 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Co-Training: Michael </a:t>
            </a:r>
            <a:r>
              <a:rPr lang="de-DE" sz="2800" dirty="0" err="1"/>
              <a:t>Brezowsky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E3A90D8-863A-3CB6-BA4E-9D8470A96BCB}"/>
              </a:ext>
            </a:extLst>
          </p:cNvPr>
          <p:cNvSpPr txBox="1"/>
          <p:nvPr/>
        </p:nvSpPr>
        <p:spPr>
          <a:xfrm>
            <a:off x="1966823" y="158614"/>
            <a:ext cx="4839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Summary </a:t>
            </a:r>
            <a:r>
              <a:rPr lang="de-DE" sz="2400" b="1" dirty="0" err="1"/>
              <a:t>activity</a:t>
            </a:r>
            <a:r>
              <a:rPr lang="de-DE" sz="2400" b="1" dirty="0"/>
              <a:t> </a:t>
            </a:r>
            <a:r>
              <a:rPr lang="de-DE" sz="2400" b="1" dirty="0" err="1"/>
              <a:t>report</a:t>
            </a:r>
            <a:r>
              <a:rPr lang="de-DE" sz="2400" b="1" dirty="0"/>
              <a:t> </a:t>
            </a:r>
            <a:r>
              <a:rPr lang="de-DE" sz="2400" b="1" dirty="0" err="1"/>
              <a:t>april</a:t>
            </a:r>
            <a:r>
              <a:rPr lang="de-DE" sz="2400" b="1" dirty="0"/>
              <a:t> 23 – </a:t>
            </a:r>
            <a:r>
              <a:rPr lang="de-DE" sz="2400" b="1" dirty="0" err="1"/>
              <a:t>march</a:t>
            </a:r>
            <a:r>
              <a:rPr lang="de-DE" sz="2400" b="1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624845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E45C818-CED4-3C42-7EBB-5B0817E37A9A}"/>
              </a:ext>
            </a:extLst>
          </p:cNvPr>
          <p:cNvSpPr txBox="1"/>
          <p:nvPr/>
        </p:nvSpPr>
        <p:spPr>
          <a:xfrm flipH="1">
            <a:off x="258792" y="1380227"/>
            <a:ext cx="85056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Basiskurs 5-days:</a:t>
            </a:r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Luxemburg: 18 </a:t>
            </a:r>
            <a:r>
              <a:rPr lang="de-DE" sz="2800" dirty="0" err="1"/>
              <a:t>Participants</a:t>
            </a:r>
            <a:endParaRPr lang="de-DE" sz="2800" dirty="0"/>
          </a:p>
          <a:p>
            <a:r>
              <a:rPr lang="de-DE" sz="2800" dirty="0"/>
              <a:t>	</a:t>
            </a:r>
            <a:r>
              <a:rPr lang="de-DE" sz="2800" dirty="0" err="1"/>
              <a:t>Finished</a:t>
            </a:r>
            <a:r>
              <a:rPr lang="de-DE" sz="2800" dirty="0"/>
              <a:t> June 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Luxemburg: 15 </a:t>
            </a:r>
            <a:r>
              <a:rPr lang="de-DE" sz="2800" dirty="0" err="1"/>
              <a:t>Participants</a:t>
            </a:r>
            <a:endParaRPr lang="de-DE" sz="2800" dirty="0"/>
          </a:p>
          <a:p>
            <a:r>
              <a:rPr lang="de-DE" sz="2800" dirty="0"/>
              <a:t>	Beginn </a:t>
            </a:r>
            <a:r>
              <a:rPr lang="de-DE" sz="2800" dirty="0" err="1"/>
              <a:t>January</a:t>
            </a:r>
            <a:r>
              <a:rPr lang="de-DE" sz="2800" dirty="0"/>
              <a:t> 2024</a:t>
            </a:r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E3A90D8-863A-3CB6-BA4E-9D8470A96BCB}"/>
              </a:ext>
            </a:extLst>
          </p:cNvPr>
          <p:cNvSpPr txBox="1"/>
          <p:nvPr/>
        </p:nvSpPr>
        <p:spPr>
          <a:xfrm>
            <a:off x="1966823" y="158614"/>
            <a:ext cx="4839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Summary </a:t>
            </a:r>
            <a:r>
              <a:rPr lang="de-DE" sz="2400" b="1" dirty="0" err="1"/>
              <a:t>activity</a:t>
            </a:r>
            <a:r>
              <a:rPr lang="de-DE" sz="2400" b="1" dirty="0"/>
              <a:t> </a:t>
            </a:r>
            <a:r>
              <a:rPr lang="de-DE" sz="2400" b="1" dirty="0" err="1"/>
              <a:t>report</a:t>
            </a:r>
            <a:r>
              <a:rPr lang="de-DE" sz="2400" b="1" dirty="0"/>
              <a:t> </a:t>
            </a:r>
            <a:r>
              <a:rPr lang="de-DE" sz="2400" b="1" dirty="0" err="1"/>
              <a:t>april</a:t>
            </a:r>
            <a:r>
              <a:rPr lang="de-DE" sz="2400" b="1" dirty="0"/>
              <a:t> 23 – </a:t>
            </a:r>
            <a:r>
              <a:rPr lang="de-DE" sz="2400" b="1" dirty="0" err="1"/>
              <a:t>march</a:t>
            </a:r>
            <a:r>
              <a:rPr lang="de-DE" sz="2400" b="1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2929944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E45C818-CED4-3C42-7EBB-5B0817E37A9A}"/>
              </a:ext>
            </a:extLst>
          </p:cNvPr>
          <p:cNvSpPr txBox="1"/>
          <p:nvPr/>
        </p:nvSpPr>
        <p:spPr>
          <a:xfrm flipH="1">
            <a:off x="258792" y="1380227"/>
            <a:ext cx="850564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Basiscourse</a:t>
            </a:r>
            <a:r>
              <a:rPr lang="de-DE" sz="2800" dirty="0"/>
              <a:t> 3-days:</a:t>
            </a:r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Frankfurt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Metzingen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Stuttgart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Backnang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r>
              <a:rPr lang="de-DE" sz="2800" dirty="0"/>
              <a:t>As a </a:t>
            </a:r>
            <a:r>
              <a:rPr lang="de-DE" sz="2800" dirty="0" err="1"/>
              <a:t>part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further</a:t>
            </a:r>
            <a:r>
              <a:rPr lang="de-DE" sz="2800" dirty="0"/>
              <a:t> </a:t>
            </a:r>
            <a:r>
              <a:rPr lang="de-DE" sz="2800" dirty="0" err="1"/>
              <a:t>training</a:t>
            </a:r>
            <a:r>
              <a:rPr lang="de-DE" sz="2800" dirty="0"/>
              <a:t> </a:t>
            </a:r>
            <a:r>
              <a:rPr lang="de-DE" sz="2800" dirty="0" err="1"/>
              <a:t>as</a:t>
            </a:r>
            <a:r>
              <a:rPr lang="de-DE" sz="2800" dirty="0"/>
              <a:t> a </a:t>
            </a:r>
            <a:r>
              <a:rPr lang="de-DE" sz="2800" dirty="0" err="1"/>
              <a:t>geriatric</a:t>
            </a:r>
            <a:r>
              <a:rPr lang="de-DE" sz="2800" dirty="0"/>
              <a:t> </a:t>
            </a:r>
            <a:r>
              <a:rPr lang="de-DE" sz="2800" dirty="0" err="1"/>
              <a:t>psychatric</a:t>
            </a:r>
            <a:r>
              <a:rPr lang="de-DE" sz="2800" dirty="0"/>
              <a:t> </a:t>
            </a:r>
            <a:r>
              <a:rPr lang="de-DE" sz="2800" dirty="0" err="1"/>
              <a:t>specialist</a:t>
            </a:r>
            <a:r>
              <a:rPr lang="de-DE" sz="2800" dirty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Dornstadt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Stuttgart</a:t>
            </a:r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E3A90D8-863A-3CB6-BA4E-9D8470A96BCB}"/>
              </a:ext>
            </a:extLst>
          </p:cNvPr>
          <p:cNvSpPr txBox="1"/>
          <p:nvPr/>
        </p:nvSpPr>
        <p:spPr>
          <a:xfrm>
            <a:off x="1966823" y="158614"/>
            <a:ext cx="4839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Summary </a:t>
            </a:r>
            <a:r>
              <a:rPr lang="de-DE" sz="2400" b="1" dirty="0" err="1"/>
              <a:t>activity</a:t>
            </a:r>
            <a:r>
              <a:rPr lang="de-DE" sz="2400" b="1" dirty="0"/>
              <a:t> </a:t>
            </a:r>
            <a:r>
              <a:rPr lang="de-DE" sz="2400" b="1" dirty="0" err="1"/>
              <a:t>report</a:t>
            </a:r>
            <a:r>
              <a:rPr lang="de-DE" sz="2400" b="1" dirty="0"/>
              <a:t> </a:t>
            </a:r>
            <a:r>
              <a:rPr lang="de-DE" sz="2400" b="1" dirty="0" err="1"/>
              <a:t>april</a:t>
            </a:r>
            <a:r>
              <a:rPr lang="de-DE" sz="2400" b="1" dirty="0"/>
              <a:t> 23 – </a:t>
            </a:r>
            <a:r>
              <a:rPr lang="de-DE" sz="2400" b="1" dirty="0" err="1"/>
              <a:t>march</a:t>
            </a:r>
            <a:r>
              <a:rPr lang="de-DE" sz="2400" b="1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838170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E45C818-CED4-3C42-7EBB-5B0817E37A9A}"/>
              </a:ext>
            </a:extLst>
          </p:cNvPr>
          <p:cNvSpPr txBox="1"/>
          <p:nvPr/>
        </p:nvSpPr>
        <p:spPr>
          <a:xfrm flipH="1">
            <a:off x="258791" y="1380227"/>
            <a:ext cx="87299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2-day Workshops:</a:t>
            </a:r>
          </a:p>
          <a:p>
            <a:endParaRPr lang="de-DE" sz="2800" dirty="0"/>
          </a:p>
          <a:p>
            <a:r>
              <a:rPr lang="de-DE" sz="2800" dirty="0"/>
              <a:t>Orschel Hagen</a:t>
            </a:r>
          </a:p>
          <a:p>
            <a:r>
              <a:rPr lang="de-DE" sz="2800" dirty="0"/>
              <a:t>Neuffen – </a:t>
            </a:r>
            <a:r>
              <a:rPr lang="de-DE" sz="2800" dirty="0" err="1"/>
              <a:t>employees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ambulant </a:t>
            </a:r>
            <a:r>
              <a:rPr lang="de-DE" sz="2800" dirty="0" err="1"/>
              <a:t>shared</a:t>
            </a:r>
            <a:r>
              <a:rPr lang="de-DE" sz="2800" dirty="0"/>
              <a:t> </a:t>
            </a:r>
            <a:r>
              <a:rPr lang="de-DE" sz="2800" dirty="0" err="1"/>
              <a:t>apartment</a:t>
            </a:r>
            <a:endParaRPr lang="de-DE" sz="2800" dirty="0"/>
          </a:p>
          <a:p>
            <a:r>
              <a:rPr lang="de-DE" sz="2800" dirty="0"/>
              <a:t>Dornstadt</a:t>
            </a:r>
          </a:p>
          <a:p>
            <a:r>
              <a:rPr lang="de-DE" sz="2800" dirty="0"/>
              <a:t>Eningen</a:t>
            </a:r>
          </a:p>
          <a:p>
            <a:r>
              <a:rPr lang="de-DE" sz="2800" dirty="0" err="1"/>
              <a:t>Reudern</a:t>
            </a:r>
            <a:r>
              <a:rPr lang="de-DE" sz="2800" dirty="0"/>
              <a:t> – </a:t>
            </a:r>
            <a:r>
              <a:rPr lang="de-DE" sz="2800" dirty="0" err="1"/>
              <a:t>employees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ambulant </a:t>
            </a:r>
            <a:r>
              <a:rPr lang="de-DE" sz="2800" dirty="0" err="1"/>
              <a:t>shared</a:t>
            </a:r>
            <a:r>
              <a:rPr lang="de-DE" sz="2800" dirty="0"/>
              <a:t> </a:t>
            </a:r>
            <a:r>
              <a:rPr lang="de-DE" sz="2800" dirty="0" err="1"/>
              <a:t>apartment</a:t>
            </a:r>
            <a:endParaRPr lang="de-DE" sz="2800" dirty="0"/>
          </a:p>
          <a:p>
            <a:r>
              <a:rPr lang="de-DE" sz="2800" dirty="0"/>
              <a:t>Lorch</a:t>
            </a:r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E3A90D8-863A-3CB6-BA4E-9D8470A96BCB}"/>
              </a:ext>
            </a:extLst>
          </p:cNvPr>
          <p:cNvSpPr txBox="1"/>
          <p:nvPr/>
        </p:nvSpPr>
        <p:spPr>
          <a:xfrm>
            <a:off x="1966823" y="158614"/>
            <a:ext cx="4839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Summary </a:t>
            </a:r>
            <a:r>
              <a:rPr lang="de-DE" sz="2400" b="1" dirty="0" err="1"/>
              <a:t>activity</a:t>
            </a:r>
            <a:r>
              <a:rPr lang="de-DE" sz="2400" b="1" dirty="0"/>
              <a:t> </a:t>
            </a:r>
            <a:r>
              <a:rPr lang="de-DE" sz="2400" b="1" dirty="0" err="1"/>
              <a:t>report</a:t>
            </a:r>
            <a:r>
              <a:rPr lang="de-DE" sz="2400" b="1" dirty="0"/>
              <a:t> </a:t>
            </a:r>
            <a:r>
              <a:rPr lang="de-DE" sz="2400" b="1" dirty="0" err="1"/>
              <a:t>april</a:t>
            </a:r>
            <a:r>
              <a:rPr lang="de-DE" sz="2400" b="1" dirty="0"/>
              <a:t> 23 – </a:t>
            </a:r>
            <a:r>
              <a:rPr lang="de-DE" sz="2400" b="1" dirty="0" err="1"/>
              <a:t>march</a:t>
            </a:r>
            <a:r>
              <a:rPr lang="de-DE" sz="2400" b="1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3470851883"/>
      </p:ext>
    </p:extLst>
  </p:cSld>
  <p:clrMapOvr>
    <a:masterClrMapping/>
  </p:clrMapOvr>
</p:sld>
</file>

<file path=ppt/theme/theme1.xml><?xml version="1.0" encoding="utf-8"?>
<a:theme xmlns:a="http://schemas.openxmlformats.org/drawingml/2006/main" name="AVA_Endversion">
  <a:themeElements>
    <a:clrScheme name="Benutzerdefiniert 23">
      <a:dk1>
        <a:srgbClr val="005C2A"/>
      </a:dk1>
      <a:lt1>
        <a:sysClr val="window" lastClr="FFFFFF"/>
      </a:lt1>
      <a:dk2>
        <a:srgbClr val="005C2A"/>
      </a:dk2>
      <a:lt2>
        <a:srgbClr val="F6DE92"/>
      </a:lt2>
      <a:accent1>
        <a:srgbClr val="F9A309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P_Vorlage_Breitbild_Endversion" id="{9D9A0B0B-500B-4287-8F24-964933E4F245}" vid="{26F75586-2344-4016-9E2B-3219A285846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676</Words>
  <Application>Microsoft Office PowerPoint</Application>
  <PresentationFormat>On-screen Show (4:3)</PresentationFormat>
  <Paragraphs>151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 BLANCA</vt:lpstr>
      <vt:lpstr>Arial</vt:lpstr>
      <vt:lpstr>Calibri</vt:lpstr>
      <vt:lpstr>Gill Sans MT</vt:lpstr>
      <vt:lpstr>AVA_Endversion</vt:lpstr>
      <vt:lpstr>Annual Report 2023 AVA Demenz gGmbh   AVO since 1st March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Stephani Maser, Hedwig Neu</dc:creator>
  <cp:lastModifiedBy>Vicki de Klerk</cp:lastModifiedBy>
  <cp:revision>62</cp:revision>
  <cp:lastPrinted>2024-01-02T15:41:16Z</cp:lastPrinted>
  <dcterms:created xsi:type="dcterms:W3CDTF">2023-11-07T10:47:48Z</dcterms:created>
  <dcterms:modified xsi:type="dcterms:W3CDTF">2024-05-07T09:46:08Z</dcterms:modified>
</cp:coreProperties>
</file>