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8800425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40" d="100"/>
          <a:sy n="40" d="100"/>
        </p:scale>
        <p:origin x="-2526" y="-5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8366281"/>
            <a:ext cx="24480361" cy="17797568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6850192"/>
            <a:ext cx="21600319" cy="1234232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721703"/>
            <a:ext cx="6210092" cy="433224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721703"/>
            <a:ext cx="18270270" cy="433224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2744683"/>
            <a:ext cx="24840367" cy="21264777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34210633"/>
            <a:ext cx="24840367" cy="11182644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3608513"/>
            <a:ext cx="12240181" cy="32435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3608513"/>
            <a:ext cx="12240181" cy="32435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721714"/>
            <a:ext cx="24840367" cy="988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2531669"/>
            <a:ext cx="12183928" cy="6141577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8673247"/>
            <a:ext cx="12183928" cy="27465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2531669"/>
            <a:ext cx="12243932" cy="6141577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8673247"/>
            <a:ext cx="12243932" cy="27465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408045"/>
            <a:ext cx="9288887" cy="11928158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7360442"/>
            <a:ext cx="14580215" cy="3632881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336203"/>
            <a:ext cx="9288887" cy="28412212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408045"/>
            <a:ext cx="9288887" cy="11928158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7360442"/>
            <a:ext cx="14580215" cy="3632881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336203"/>
            <a:ext cx="9288887" cy="28412212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721714"/>
            <a:ext cx="24840367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3608513"/>
            <a:ext cx="24840367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7381303"/>
            <a:ext cx="6480096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FD0BB-BDB7-425C-954B-8D6375F8EB23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7381303"/>
            <a:ext cx="9720143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7381303"/>
            <a:ext cx="6480096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8282B-8607-4E55-9D18-5B478390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54F852A7-4151-CE46-8759-41C5B308E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757" y="-97003"/>
            <a:ext cx="6363336" cy="3579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8B1F9-F3E2-7DE4-569E-CA876385B963}"/>
              </a:ext>
            </a:extLst>
          </p:cNvPr>
          <p:cNvSpPr txBox="1"/>
          <p:nvPr/>
        </p:nvSpPr>
        <p:spPr>
          <a:xfrm>
            <a:off x="23245012" y="4316801"/>
            <a:ext cx="4617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2B5A63"/>
                </a:solidFill>
                <a:latin typeface="Montserrat Black" panose="00000A00000000000000" pitchFamily="2" charset="0"/>
              </a:rPr>
              <a:t>POS 1 – 59</a:t>
            </a:r>
          </a:p>
          <a:p>
            <a:endParaRPr lang="en-US" sz="2400" dirty="0">
              <a:solidFill>
                <a:srgbClr val="2B5A63"/>
              </a:solidFill>
              <a:latin typeface="Montserrat Black" panose="00000A00000000000000" pitchFamily="2" charset="0"/>
            </a:endParaRPr>
          </a:p>
          <a:p>
            <a:endParaRPr lang="en-US" sz="2400" dirty="0">
              <a:latin typeface="Montserrat Black" panose="00000A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0762AB-E51A-3673-4C29-7F662F3EC476}"/>
              </a:ext>
            </a:extLst>
          </p:cNvPr>
          <p:cNvSpPr txBox="1">
            <a:spLocks/>
          </p:cNvSpPr>
          <p:nvPr/>
        </p:nvSpPr>
        <p:spPr>
          <a:xfrm>
            <a:off x="810373" y="640132"/>
            <a:ext cx="24389999" cy="5016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28800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01771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dirty="0">
                <a:solidFill>
                  <a:srgbClr val="307180"/>
                </a:solidFill>
                <a:latin typeface="Montserrat" panose="00000500000000000000" pitchFamily="2" charset="0"/>
              </a:rPr>
              <a:t>Communication Training for Medical Professionals: </a:t>
            </a:r>
          </a:p>
          <a:p>
            <a:pPr algn="l" defTabSz="301771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dirty="0">
                <a:solidFill>
                  <a:srgbClr val="307180"/>
                </a:solidFill>
                <a:latin typeface="Montserrat" panose="00000500000000000000" pitchFamily="2" charset="0"/>
              </a:rPr>
              <a:t>Proof of Concept</a:t>
            </a:r>
            <a:br>
              <a:rPr lang="en-US" sz="4000" b="1" dirty="0">
                <a:solidFill>
                  <a:srgbClr val="307180"/>
                </a:solidFill>
                <a:latin typeface="Montserrat" panose="00000500000000000000" pitchFamily="2" charset="0"/>
              </a:rPr>
            </a:br>
            <a:br>
              <a:rPr lang="en-US" sz="2000" b="1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n-US" sz="4800" b="1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  <a:t>Nancy L Brown, M.A.</a:t>
            </a:r>
            <a:r>
              <a:rPr lang="en-US" sz="4800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  <a:t>, Jerusalem, Israel; University of Edinburgh, UK</a:t>
            </a:r>
            <a:br>
              <a:rPr lang="en-US" sz="4800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n-US" sz="4800" b="1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  <a:t>Vicki de Klerk-Rubin, R.N., MBA, </a:t>
            </a:r>
            <a:r>
              <a:rPr lang="en-US" sz="4800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  <a:t>The Netherlands</a:t>
            </a:r>
            <a:br>
              <a:rPr lang="en-US" sz="4800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n-US" sz="4800" spc="300" dirty="0">
                <a:solidFill>
                  <a:srgbClr val="307180"/>
                </a:solidFill>
                <a:latin typeface="Montserrat" panose="00000500000000000000" pitchFamily="2" charset="0"/>
                <a:ea typeface="+mn-ea"/>
                <a:cs typeface="+mn-cs"/>
              </a:rPr>
              <a:t>Validation Training Institute </a:t>
            </a:r>
            <a:endParaRPr lang="en-US" sz="4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69FB4-F84C-9476-94B2-D2F7A8AF1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"/>
          <a:stretch/>
        </p:blipFill>
        <p:spPr>
          <a:xfrm>
            <a:off x="-1" y="5946195"/>
            <a:ext cx="28800425" cy="21047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33737-255B-F503-78A8-121DF9214F4E}"/>
              </a:ext>
            </a:extLst>
          </p:cNvPr>
          <p:cNvSpPr txBox="1"/>
          <p:nvPr/>
        </p:nvSpPr>
        <p:spPr>
          <a:xfrm>
            <a:off x="2978829" y="6771445"/>
            <a:ext cx="23418735" cy="7673349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/>
          <a:p>
            <a:pPr algn="l"/>
            <a:r>
              <a:rPr lang="en-US" sz="7200" spc="41" dirty="0">
                <a:solidFill>
                  <a:schemeClr val="bg1"/>
                </a:solidFill>
                <a:latin typeface="Montserrat ExtraBold" panose="00000900000000000000" pitchFamily="2" charset="0"/>
              </a:rPr>
              <a:t>The Validation for Medical Professionals Training effectively brought new insights and skills to medical professionals.</a:t>
            </a:r>
          </a:p>
          <a:p>
            <a:pPr algn="l"/>
            <a:r>
              <a:rPr lang="en-US" sz="5120" spc="41" dirty="0">
                <a:solidFill>
                  <a:schemeClr val="bg1"/>
                </a:solidFill>
                <a:latin typeface="Montserrat ExtraBold" panose="00000900000000000000" pitchFamily="2" charset="0"/>
              </a:rPr>
              <a:t> </a:t>
            </a:r>
          </a:p>
          <a:p>
            <a:pPr algn="l"/>
            <a:r>
              <a:rPr lang="en-US" sz="6000" dirty="0">
                <a:solidFill>
                  <a:schemeClr val="bg1"/>
                </a:solidFill>
                <a:latin typeface="Montserrat ExtraBold" panose="00000900000000000000" pitchFamily="2" charset="0"/>
              </a:rPr>
              <a:t>“Validation has made me a better doctor. It has changed my perspective on aging” (participant).</a:t>
            </a:r>
            <a:endParaRPr lang="en-US" sz="6000" spc="41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0" name="Text Placeholder 134">
            <a:extLst>
              <a:ext uri="{FF2B5EF4-FFF2-40B4-BE49-F238E27FC236}">
                <a16:creationId xmlns:a16="http://schemas.microsoft.com/office/drawing/2014/main" id="{4D36211C-0C5B-429B-51DB-537B8E9A7208}"/>
              </a:ext>
            </a:extLst>
          </p:cNvPr>
          <p:cNvSpPr txBox="1">
            <a:spLocks/>
          </p:cNvSpPr>
          <p:nvPr/>
        </p:nvSpPr>
        <p:spPr>
          <a:xfrm>
            <a:off x="0" y="26994023"/>
            <a:ext cx="13865567" cy="24126652"/>
          </a:xfrm>
          <a:prstGeom prst="rect">
            <a:avLst/>
          </a:prstGeom>
          <a:solidFill>
            <a:srgbClr val="F2C160"/>
          </a:solidFill>
          <a:ln w="76200">
            <a:solidFill>
              <a:srgbClr val="000000"/>
            </a:solidFill>
          </a:ln>
        </p:spPr>
        <p:txBody>
          <a:bodyPr vert="horz" lIns="0" tIns="0" rIns="0" bIns="0" rtlCol="0">
            <a:normAutofit fontScale="40000" lnSpcReduction="20000"/>
          </a:bodyPr>
          <a:lstStyle>
            <a:lvl1pPr marL="0" indent="0" algn="l" defTabSz="3017543" rtl="0" eaLnBrk="1" latinLnBrk="0" hangingPunct="1">
              <a:lnSpc>
                <a:spcPct val="120000"/>
              </a:lnSpc>
              <a:spcBef>
                <a:spcPts val="3300"/>
              </a:spcBef>
              <a:spcAft>
                <a:spcPts val="0"/>
              </a:spcAft>
              <a:buFontTx/>
              <a:buNone/>
              <a:defRPr lang="en-US" sz="3500" kern="1200" spc="1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1579" indent="-1100146" algn="l" defTabSz="3017543" rtl="0" eaLnBrk="1" latinLnBrk="0" hangingPunct="1">
              <a:lnSpc>
                <a:spcPct val="120000"/>
              </a:lnSpc>
              <a:spcBef>
                <a:spcPts val="165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tabLst/>
              <a:defRPr sz="7920" kern="1200" spc="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1579" indent="-1100146" algn="l" defTabSz="3017543" rtl="0" eaLnBrk="1" latinLnBrk="0" hangingPunct="1">
              <a:lnSpc>
                <a:spcPct val="120000"/>
              </a:lnSpc>
              <a:spcBef>
                <a:spcPts val="165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tabLst/>
              <a:defRPr sz="7920" kern="1200" spc="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9" indent="-1100146" algn="l" defTabSz="3017543" rtl="0" eaLnBrk="1" latinLnBrk="0" hangingPunct="1">
              <a:lnSpc>
                <a:spcPct val="120000"/>
              </a:lnSpc>
              <a:spcBef>
                <a:spcPts val="165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tabLst/>
              <a:defRPr sz="7920" kern="1200" spc="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1579" indent="-1100146" algn="l" defTabSz="3017543" rtl="0" eaLnBrk="1" latinLnBrk="0" hangingPunct="1">
              <a:lnSpc>
                <a:spcPct val="120000"/>
              </a:lnSpc>
              <a:spcBef>
                <a:spcPts val="1650"/>
              </a:spcBef>
              <a:spcAft>
                <a:spcPts val="0"/>
              </a:spcAft>
              <a:buSzPct val="60000"/>
              <a:buFontTx/>
              <a:buBlip>
                <a:blip r:embed="rId4"/>
              </a:buBlip>
              <a:tabLst/>
              <a:defRPr sz="7920" kern="1200" spc="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245" indent="-754386" algn="l" defTabSz="3017543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7016" indent="-754386" algn="l" defTabSz="3017543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88" indent="-754386" algn="l" defTabSz="3017543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559" indent="-754386" algn="l" defTabSz="3017543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23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108000" algn="ctr"/>
            <a:r>
              <a:rPr lang="en-US" sz="12000" b="1" dirty="0">
                <a:latin typeface="Montserrat" panose="00000500000000000000" pitchFamily="2" charset="0"/>
              </a:rPr>
              <a:t>Introduction:</a:t>
            </a:r>
          </a:p>
          <a:p>
            <a:pPr marL="558800" indent="-374650"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00"/>
                </a:solidFill>
                <a:latin typeface="Montserrat" panose="00000500000000000000" pitchFamily="2" charset="0"/>
              </a:rPr>
              <a:t>Physicians, medical students, and other medical professionals receive little or no dementia-specific training to help them communicate effectively with older adults living with cognitive change.  </a:t>
            </a:r>
          </a:p>
          <a:p>
            <a:pPr marL="108000" algn="ctr"/>
            <a:r>
              <a:rPr lang="en-US" sz="12000" b="1" dirty="0">
                <a:solidFill>
                  <a:srgbClr val="000000"/>
                </a:solidFill>
                <a:latin typeface="Montserrat" panose="00000500000000000000" pitchFamily="2" charset="0"/>
              </a:rPr>
              <a:t>Methods:   </a:t>
            </a:r>
          </a:p>
          <a:p>
            <a:pPr marL="558800" indent="-374650"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00"/>
                </a:solidFill>
                <a:latin typeface="Montserrat" panose="00000500000000000000" pitchFamily="2" charset="0"/>
              </a:rPr>
              <a:t>Pre- and post-surveys: (1) Knowledge scale; (2) Self-Efficacy to Respond to Disruptive Behaviors (SRDB) ranked on a Likert scale of 1 to 5 and analyzed using SPSS. </a:t>
            </a:r>
          </a:p>
          <a:p>
            <a:pPr marL="558800" indent="-374650">
              <a:buFont typeface="Arial" panose="020B0604020202020204" pitchFamily="34" charset="0"/>
              <a:buChar char="•"/>
            </a:pPr>
            <a:r>
              <a:rPr lang="en-US" sz="12000" dirty="0">
                <a:solidFill>
                  <a:srgbClr val="000000"/>
                </a:solidFill>
                <a:latin typeface="Montserrat" panose="00000500000000000000" pitchFamily="2" charset="0"/>
              </a:rPr>
              <a:t>Post-training individual interviews concluded the beta-testing. </a:t>
            </a:r>
          </a:p>
          <a:p>
            <a:pPr marL="108000" algn="ctr"/>
            <a:r>
              <a:rPr lang="en-US" sz="12000" b="1" dirty="0">
                <a:solidFill>
                  <a:srgbClr val="000000"/>
                </a:solidFill>
                <a:latin typeface="Montserrat" panose="00000500000000000000" pitchFamily="2" charset="0"/>
              </a:rPr>
              <a:t>Result:</a:t>
            </a:r>
          </a:p>
          <a:p>
            <a:pPr marL="457200"/>
            <a:r>
              <a:rPr lang="en-US" sz="12000" dirty="0">
                <a:solidFill>
                  <a:srgbClr val="000000"/>
                </a:solidFill>
                <a:latin typeface="Montserrat" panose="00000500000000000000" pitchFamily="2" charset="0"/>
              </a:rPr>
              <a:t>Despite the small sample size, the validated measurements showed trends approaching significance in knowledge and self-efficacy. Participants highly valued the training's content and pedagogy.</a:t>
            </a:r>
          </a:p>
          <a:p>
            <a:pPr marL="108000" algn="ctr"/>
            <a:r>
              <a:rPr lang="en-US" sz="12000" b="1" dirty="0">
                <a:solidFill>
                  <a:srgbClr val="000000"/>
                </a:solidFill>
                <a:latin typeface="Montserrat" panose="00000500000000000000" pitchFamily="2" charset="0"/>
              </a:rPr>
              <a:t>Conclusions:</a:t>
            </a:r>
          </a:p>
          <a:p>
            <a:pPr marL="558800"/>
            <a:r>
              <a:rPr lang="en-US" sz="12000" dirty="0">
                <a:solidFill>
                  <a:srgbClr val="000000"/>
                </a:solidFill>
                <a:latin typeface="Montserrat" panose="00000500000000000000" pitchFamily="2" charset="0"/>
              </a:rPr>
              <a:t>Overall, the Validation method was found useful in practice. It improved confidence, knowledge, and communication skills</a:t>
            </a:r>
            <a:r>
              <a:rPr lang="en-US" sz="11840" dirty="0">
                <a:solidFill>
                  <a:srgbClr val="000000"/>
                </a:solidFill>
                <a:latin typeface="Montserrat" panose="00000500000000000000" pitchFamily="2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995C03-DE5E-BBD4-BD4E-26BA7A18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2796" y="16074189"/>
            <a:ext cx="8823335" cy="7093635"/>
          </a:xfrm>
          <a:prstGeom prst="rect">
            <a:avLst/>
          </a:prstGeom>
        </p:spPr>
      </p:pic>
      <p:pic>
        <p:nvPicPr>
          <p:cNvPr id="12" name="Picture 11" descr="A doctor talking to a patient&#10;&#10;Description automatically generated">
            <a:extLst>
              <a:ext uri="{FF2B5EF4-FFF2-40B4-BE49-F238E27FC236}">
                <a16:creationId xmlns:a16="http://schemas.microsoft.com/office/drawing/2014/main" id="{017D1A1C-5D7E-1C37-2FE2-FDFF46210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7505" y="16480580"/>
            <a:ext cx="8089484" cy="4512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936BE-74E5-83A1-9C2E-E632FFEC2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4669" y="27041324"/>
            <a:ext cx="10625432" cy="620798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764794-F97D-236E-38EA-C6F35233A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80279"/>
              </p:ext>
            </p:extLst>
          </p:nvPr>
        </p:nvGraphicFramePr>
        <p:xfrm>
          <a:off x="17964669" y="33363209"/>
          <a:ext cx="10754586" cy="11125200"/>
        </p:xfrm>
        <a:graphic>
          <a:graphicData uri="http://schemas.openxmlformats.org/drawingml/2006/table">
            <a:tbl>
              <a:tblPr firstRow="1" firstCol="1" bandRow="1"/>
              <a:tblGrid>
                <a:gridCol w="8396100">
                  <a:extLst>
                    <a:ext uri="{9D8B030D-6E8A-4147-A177-3AD203B41FA5}">
                      <a16:colId xmlns:a16="http://schemas.microsoft.com/office/drawing/2014/main" val="817076950"/>
                    </a:ext>
                  </a:extLst>
                </a:gridCol>
                <a:gridCol w="2358486">
                  <a:extLst>
                    <a:ext uri="{9D8B030D-6E8A-4147-A177-3AD203B41FA5}">
                      <a16:colId xmlns:a16="http://schemas.microsoft.com/office/drawing/2014/main" val="4046518"/>
                    </a:ext>
                  </a:extLst>
                </a:gridCol>
              </a:tblGrid>
              <a:tr h="1993663">
                <a:tc>
                  <a:txBody>
                    <a:bodyPr/>
                    <a:lstStyle/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F79646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 results: Paired Samples Test</a:t>
                      </a:r>
                      <a:endParaRPr lang="en-US" sz="3600" kern="100" dirty="0">
                        <a:effectLst/>
                        <a:highlight>
                          <a:srgbClr val="F79646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F79646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Self-Efficacy to Respond to Disruptive Behaviors</a:t>
                      </a:r>
                      <a:endParaRPr lang="en-US" sz="3600" kern="100" dirty="0">
                        <a:effectLst/>
                        <a:highlight>
                          <a:srgbClr val="F79646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F79646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Significance</a:t>
                      </a:r>
                      <a:endParaRPr lang="en-US" sz="3600" kern="100">
                        <a:effectLst/>
                        <a:highlight>
                          <a:srgbClr val="F79646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F79646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One-sided p</a:t>
                      </a:r>
                      <a:endParaRPr lang="en-US" sz="3600" kern="100">
                        <a:effectLst/>
                        <a:highlight>
                          <a:srgbClr val="F79646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51424"/>
                  </a:ext>
                </a:extLst>
              </a:tr>
              <a:tr h="1835354">
                <a:tc>
                  <a:txBody>
                    <a:bodyPr/>
                    <a:lstStyle/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T1.401 T1: I am confident in my ability to respond effectively to disruptive behaviors among older adults experiencing memory loss.</a:t>
                      </a:r>
                      <a:endParaRPr lang="en-US" sz="3600" kern="100" dirty="0">
                        <a:effectLst/>
                        <a:highlight>
                          <a:srgbClr val="FDE9D9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0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.018</a:t>
                      </a:r>
                      <a:endParaRPr lang="en-US" sz="3600" kern="100">
                        <a:effectLst/>
                        <a:highlight>
                          <a:srgbClr val="FDE9D9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58923"/>
                  </a:ext>
                </a:extLst>
              </a:tr>
              <a:tr h="1174688">
                <a:tc>
                  <a:txBody>
                    <a:bodyPr/>
                    <a:lstStyle/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T1.404 T1: I know how to respond to disruptive behaviors effectively.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914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.010</a:t>
                      </a: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149740"/>
                  </a:ext>
                </a:extLst>
              </a:tr>
              <a:tr h="1835354">
                <a:tc>
                  <a:txBody>
                    <a:bodyPr/>
                    <a:lstStyle/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T1.406 T1: In stressful situations, I would be able to respond effectively to disruptive behaviors.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highlight>
                          <a:srgbClr val="FDE9D9"/>
                        </a:highlight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14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.010</a:t>
                      </a: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97388"/>
                  </a:ext>
                </a:extLst>
              </a:tr>
              <a:tr h="1174688">
                <a:tc>
                  <a:txBody>
                    <a:bodyPr/>
                    <a:lstStyle/>
                    <a:p>
                      <a:pPr marL="91440" marR="914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T1.407 T1: In normal situations, I would be able to respond effectively to disruptive behaviors.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9144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.010</a:t>
                      </a:r>
                    </a:p>
                  </a:txBody>
                  <a:tcPr marL="56204" marR="56204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6359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6903E2-64D3-777C-E007-04B107528F28}"/>
              </a:ext>
            </a:extLst>
          </p:cNvPr>
          <p:cNvSpPr txBox="1"/>
          <p:nvPr/>
        </p:nvSpPr>
        <p:spPr>
          <a:xfrm>
            <a:off x="0" y="14734224"/>
            <a:ext cx="17412113" cy="10284081"/>
          </a:xfrm>
          <a:prstGeom prst="rect">
            <a:avLst/>
          </a:prstGeom>
          <a:solidFill>
            <a:srgbClr val="F2C160"/>
          </a:solidFill>
          <a:ln w="76200">
            <a:solidFill>
              <a:srgbClr val="000000"/>
            </a:solidFill>
          </a:ln>
        </p:spPr>
        <p:txBody>
          <a:bodyPr vert="horz" wrap="square" lIns="0" tIns="0" rIns="0" bIns="0" numCol="1" rtlCol="0">
            <a:noAutofit/>
          </a:bodyPr>
          <a:lstStyle/>
          <a:p>
            <a:pPr algn="ctr">
              <a:spcAft>
                <a:spcPts val="500"/>
              </a:spcAft>
            </a:pPr>
            <a:endParaRPr lang="en-US" sz="6600" b="1" spc="50" dirty="0">
              <a:solidFill>
                <a:srgbClr val="F2C160"/>
              </a:solidFill>
              <a:latin typeface="Montserrat" panose="00000500000000000000" pitchFamily="2" charset="0"/>
            </a:endParaRPr>
          </a:p>
          <a:p>
            <a:pPr algn="ctr">
              <a:spcAft>
                <a:spcPts val="500"/>
              </a:spcAft>
            </a:pPr>
            <a:r>
              <a:rPr lang="en-US" sz="6600" b="1" spc="50" dirty="0">
                <a:solidFill>
                  <a:srgbClr val="000000"/>
                </a:solidFill>
                <a:latin typeface="Montserrat" panose="00000500000000000000" pitchFamily="2" charset="0"/>
              </a:rPr>
              <a:t>Intervention Design </a:t>
            </a:r>
          </a:p>
          <a:p>
            <a:pPr marL="1320800" indent="-711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6600" spc="50" dirty="0">
                <a:solidFill>
                  <a:srgbClr val="000000"/>
                </a:solidFill>
                <a:latin typeface="Montserrat" panose="00000500000000000000" pitchFamily="2" charset="0"/>
              </a:rPr>
              <a:t>5 Lessons: all online</a:t>
            </a:r>
          </a:p>
          <a:p>
            <a:pPr marL="1270000" indent="-6604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6600" spc="50" dirty="0">
                <a:solidFill>
                  <a:srgbClr val="000000"/>
                </a:solidFill>
                <a:latin typeface="Montserrat" panose="00000500000000000000" pitchFamily="2" charset="0"/>
              </a:rPr>
              <a:t>Approximately 1 hour every week</a:t>
            </a:r>
          </a:p>
          <a:p>
            <a:pPr marL="1270000" indent="-6604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6600" spc="50" dirty="0">
                <a:solidFill>
                  <a:srgbClr val="000000"/>
                </a:solidFill>
                <a:latin typeface="Montserrat" panose="00000500000000000000" pitchFamily="2" charset="0"/>
              </a:rPr>
              <a:t>Asynchronous videos, quizzes and case studies</a:t>
            </a:r>
          </a:p>
          <a:p>
            <a:pPr marL="1270000" indent="-6604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6600" spc="50" dirty="0">
                <a:solidFill>
                  <a:srgbClr val="000000"/>
                </a:solidFill>
                <a:latin typeface="Montserrat" panose="00000500000000000000" pitchFamily="2" charset="0"/>
              </a:rPr>
              <a:t>Coaching: Live 30–60-minute zoom webinars led by a Certified Validation Teacher after each lesson</a:t>
            </a:r>
          </a:p>
          <a:p>
            <a:pPr algn="ctr">
              <a:lnSpc>
                <a:spcPts val="3000"/>
              </a:lnSpc>
              <a:spcAft>
                <a:spcPts val="500"/>
              </a:spcAft>
            </a:pPr>
            <a:endParaRPr lang="en-US" sz="3200" spc="50" dirty="0">
              <a:latin typeface="Montserrat" panose="00000500000000000000" pitchFamily="2" charset="0"/>
            </a:endParaRPr>
          </a:p>
          <a:p>
            <a:pPr algn="ctr">
              <a:lnSpc>
                <a:spcPts val="3000"/>
              </a:lnSpc>
              <a:spcAft>
                <a:spcPts val="500"/>
              </a:spcAft>
            </a:pPr>
            <a:endParaRPr lang="en-US" sz="3200" spc="50" dirty="0">
              <a:latin typeface="Montserrat" panose="00000500000000000000" pitchFamily="2" charset="0"/>
            </a:endParaRPr>
          </a:p>
          <a:p>
            <a:pPr algn="l">
              <a:lnSpc>
                <a:spcPts val="3000"/>
              </a:lnSpc>
              <a:spcAft>
                <a:spcPts val="500"/>
              </a:spcAft>
            </a:pPr>
            <a:r>
              <a:rPr lang="en-US" sz="3200" spc="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3000"/>
              </a:lnSpc>
              <a:spcAft>
                <a:spcPts val="500"/>
              </a:spcAft>
            </a:pPr>
            <a:r>
              <a:rPr lang="en-US" sz="3200" spc="5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17" name="Picture Placeholder 3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1DCBA8D-42F3-8B60-3CE0-80080D57040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2" r="52"/>
          <a:stretch>
            <a:fillRect/>
          </a:stretch>
        </p:blipFill>
        <p:spPr>
          <a:xfrm>
            <a:off x="23827377" y="44187024"/>
            <a:ext cx="4723716" cy="47290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A blue heart with a couple of faces&#10;&#10;Description automatically generated">
            <a:extLst>
              <a:ext uri="{FF2B5EF4-FFF2-40B4-BE49-F238E27FC236}">
                <a16:creationId xmlns:a16="http://schemas.microsoft.com/office/drawing/2014/main" id="{70BCBC0D-9687-2EDD-8DAD-3A007C41A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7232" y="46433545"/>
            <a:ext cx="2692937" cy="3364988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EE8302-BC35-36BA-FCB1-3803AAFB4581}"/>
              </a:ext>
            </a:extLst>
          </p:cNvPr>
          <p:cNvSpPr txBox="1">
            <a:spLocks/>
          </p:cNvSpPr>
          <p:nvPr/>
        </p:nvSpPr>
        <p:spPr>
          <a:xfrm>
            <a:off x="18101834" y="48607579"/>
            <a:ext cx="9870218" cy="1542080"/>
          </a:xfrm>
          <a:prstGeom prst="rect">
            <a:avLst/>
          </a:prstGeom>
        </p:spPr>
        <p:txBody>
          <a:bodyPr/>
          <a:lstStyle>
            <a:lvl1pPr marL="720021" indent="-720021" algn="l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Char char="•"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67" b="1" dirty="0">
                <a:solidFill>
                  <a:srgbClr val="000000"/>
                </a:solidFill>
                <a:latin typeface="Montserrat" panose="00000500000000000000" pitchFamily="2" charset="0"/>
              </a:rPr>
              <a:t>Validation Training Institute</a:t>
            </a:r>
          </a:p>
          <a:p>
            <a:pPr marL="0" indent="0">
              <a:buNone/>
            </a:pPr>
            <a:r>
              <a:rPr lang="en-US" sz="4267" b="1" dirty="0">
                <a:solidFill>
                  <a:srgbClr val="000000"/>
                </a:solidFill>
                <a:latin typeface="Montserrat" panose="00000500000000000000" pitchFamily="2" charset="0"/>
              </a:rPr>
              <a:t>nancy@vfvalidation.org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3B0064-1C92-44DE-EF85-34CB41AD3BD1}"/>
              </a:ext>
            </a:extLst>
          </p:cNvPr>
          <p:cNvSpPr txBox="1"/>
          <p:nvPr/>
        </p:nvSpPr>
        <p:spPr>
          <a:xfrm>
            <a:off x="20362842" y="29758390"/>
            <a:ext cx="2639405" cy="1030156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/>
          <a:p>
            <a:pPr algn="r">
              <a:lnSpc>
                <a:spcPts val="3000"/>
              </a:lnSpc>
              <a:spcAft>
                <a:spcPts val="500"/>
              </a:spcAft>
            </a:pPr>
            <a:r>
              <a:rPr lang="en-US" sz="2400" b="1" spc="50" dirty="0">
                <a:solidFill>
                  <a:srgbClr val="000000"/>
                </a:solidFill>
                <a:latin typeface="Montserrat" panose="00000500000000000000" pitchFamily="2" charset="0"/>
              </a:rPr>
              <a:t>25% Everything</a:t>
            </a:r>
            <a:r>
              <a:rPr lang="en-US" sz="2400" spc="5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D2058B-100D-7F17-9445-80421DC3B3C2}"/>
              </a:ext>
            </a:extLst>
          </p:cNvPr>
          <p:cNvSpPr txBox="1"/>
          <p:nvPr/>
        </p:nvSpPr>
        <p:spPr>
          <a:xfrm>
            <a:off x="24160327" y="29771055"/>
            <a:ext cx="3271694" cy="1017491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/>
          <a:p>
            <a:pPr algn="l">
              <a:lnSpc>
                <a:spcPts val="3000"/>
              </a:lnSpc>
              <a:spcAft>
                <a:spcPts val="500"/>
              </a:spcAft>
            </a:pPr>
            <a:r>
              <a:rPr lang="en-US" sz="2400" b="1" spc="50" dirty="0">
                <a:solidFill>
                  <a:srgbClr val="000000"/>
                </a:solidFill>
                <a:latin typeface="Montserrat" panose="00000500000000000000" pitchFamily="2" charset="0"/>
              </a:rPr>
              <a:t>38% Attitude</a:t>
            </a:r>
          </a:p>
          <a:p>
            <a:pPr algn="l">
              <a:lnSpc>
                <a:spcPts val="3000"/>
              </a:lnSpc>
              <a:spcAft>
                <a:spcPts val="500"/>
              </a:spcAft>
            </a:pPr>
            <a:r>
              <a:rPr lang="en-US" sz="2400" b="1" spc="50" dirty="0">
                <a:solidFill>
                  <a:srgbClr val="000000"/>
                </a:solidFill>
                <a:latin typeface="Montserrat" panose="00000500000000000000" pitchFamily="2" charset="0"/>
              </a:rPr>
              <a:t> related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877F0-2494-ED97-59EF-8D3A360D9D8A}"/>
              </a:ext>
            </a:extLst>
          </p:cNvPr>
          <p:cNvSpPr txBox="1"/>
          <p:nvPr/>
        </p:nvSpPr>
        <p:spPr>
          <a:xfrm>
            <a:off x="19730554" y="31385454"/>
            <a:ext cx="3271693" cy="975118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/>
          <a:p>
            <a:pPr algn="r">
              <a:lnSpc>
                <a:spcPts val="3000"/>
              </a:lnSpc>
              <a:spcAft>
                <a:spcPts val="500"/>
              </a:spcAft>
            </a:pPr>
            <a:r>
              <a:rPr lang="en-US" sz="2400" b="1" spc="50" dirty="0">
                <a:solidFill>
                  <a:srgbClr val="000000"/>
                </a:solidFill>
                <a:latin typeface="Montserrat" panose="00000500000000000000" pitchFamily="2" charset="0"/>
              </a:rPr>
              <a:t>38% Techniques</a:t>
            </a:r>
          </a:p>
          <a:p>
            <a:pPr algn="r">
              <a:lnSpc>
                <a:spcPts val="3000"/>
              </a:lnSpc>
              <a:spcAft>
                <a:spcPts val="500"/>
              </a:spcAft>
            </a:pPr>
            <a:r>
              <a:rPr lang="en-US" sz="2400" b="1" spc="50" dirty="0">
                <a:solidFill>
                  <a:srgbClr val="000000"/>
                </a:solidFill>
                <a:latin typeface="Montserrat" panose="00000500000000000000" pitchFamily="2" charset="0"/>
              </a:rPr>
              <a:t>related</a:t>
            </a:r>
          </a:p>
        </p:txBody>
      </p:sp>
    </p:spTree>
    <p:extLst>
      <p:ext uri="{BB962C8B-B14F-4D97-AF65-F5344CB8AC3E}">
        <p14:creationId xmlns:p14="http://schemas.microsoft.com/office/powerpoint/2010/main" val="289387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363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Montserrat</vt:lpstr>
      <vt:lpstr>Montserrat Black</vt:lpstr>
      <vt:lpstr>Montserrat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de Klerk</dc:creator>
  <cp:lastModifiedBy>Vicki de Klerk</cp:lastModifiedBy>
  <cp:revision>2</cp:revision>
  <dcterms:created xsi:type="dcterms:W3CDTF">2024-08-02T14:35:56Z</dcterms:created>
  <dcterms:modified xsi:type="dcterms:W3CDTF">2024-08-02T15:12:03Z</dcterms:modified>
</cp:coreProperties>
</file>