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sldIdLst>
    <p:sldId id="256" r:id="rId5"/>
  </p:sldIdLst>
  <p:sldSz cx="51206400" cy="307244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180"/>
    <a:srgbClr val="490D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p:restoredTop sz="78450" autoAdjust="0"/>
  </p:normalViewPr>
  <p:slideViewPr>
    <p:cSldViewPr snapToGrid="0">
      <p:cViewPr>
        <p:scale>
          <a:sx n="30" d="100"/>
          <a:sy n="30" d="100"/>
        </p:scale>
        <p:origin x="-1170"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BF629-FCF2-E74F-9A78-B65312E648C2}" type="datetimeFigureOut">
              <a:rPr lang="en-US" smtClean="0"/>
              <a:t>02-Aug-24</a:t>
            </a:fld>
            <a:endParaRPr lang="en-US"/>
          </a:p>
        </p:txBody>
      </p:sp>
      <p:sp>
        <p:nvSpPr>
          <p:cNvPr id="4" name="Slide Image Placeholder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70AD4-325E-D74E-80FB-5E90B563A85E}" type="slidenum">
              <a:rPr lang="en-US" smtClean="0"/>
              <a:t>‹#›</a:t>
            </a:fld>
            <a:endParaRPr lang="en-US"/>
          </a:p>
        </p:txBody>
      </p:sp>
    </p:spTree>
    <p:extLst>
      <p:ext uri="{BB962C8B-B14F-4D97-AF65-F5344CB8AC3E}">
        <p14:creationId xmlns:p14="http://schemas.microsoft.com/office/powerpoint/2010/main" val="1220872360"/>
      </p:ext>
    </p:extLst>
  </p:cSld>
  <p:clrMap bg1="lt1" tx1="dk1" bg2="lt2" tx2="dk2" accent1="accent1" accent2="accent2" accent3="accent3" accent4="accent4" accent5="accent5" accent6="accent6" hlink="hlink" folHlink="folHlink"/>
  <p:notesStyle>
    <a:lvl1pPr marL="0" algn="l" defTabSz="3730752" rtl="0" eaLnBrk="1" latinLnBrk="0" hangingPunct="1">
      <a:defRPr sz="4896" kern="1200">
        <a:solidFill>
          <a:schemeClr val="tx1"/>
        </a:solidFill>
        <a:latin typeface="+mn-lt"/>
        <a:ea typeface="+mn-ea"/>
        <a:cs typeface="+mn-cs"/>
      </a:defRPr>
    </a:lvl1pPr>
    <a:lvl2pPr marL="1865376" algn="l" defTabSz="3730752" rtl="0" eaLnBrk="1" latinLnBrk="0" hangingPunct="1">
      <a:defRPr sz="4896" kern="1200">
        <a:solidFill>
          <a:schemeClr val="tx1"/>
        </a:solidFill>
        <a:latin typeface="+mn-lt"/>
        <a:ea typeface="+mn-ea"/>
        <a:cs typeface="+mn-cs"/>
      </a:defRPr>
    </a:lvl2pPr>
    <a:lvl3pPr marL="3730752" algn="l" defTabSz="3730752" rtl="0" eaLnBrk="1" latinLnBrk="0" hangingPunct="1">
      <a:defRPr sz="4896" kern="1200">
        <a:solidFill>
          <a:schemeClr val="tx1"/>
        </a:solidFill>
        <a:latin typeface="+mn-lt"/>
        <a:ea typeface="+mn-ea"/>
        <a:cs typeface="+mn-cs"/>
      </a:defRPr>
    </a:lvl3pPr>
    <a:lvl4pPr marL="5596128" algn="l" defTabSz="3730752" rtl="0" eaLnBrk="1" latinLnBrk="0" hangingPunct="1">
      <a:defRPr sz="4896" kern="1200">
        <a:solidFill>
          <a:schemeClr val="tx1"/>
        </a:solidFill>
        <a:latin typeface="+mn-lt"/>
        <a:ea typeface="+mn-ea"/>
        <a:cs typeface="+mn-cs"/>
      </a:defRPr>
    </a:lvl4pPr>
    <a:lvl5pPr marL="7461504" algn="l" defTabSz="3730752" rtl="0" eaLnBrk="1" latinLnBrk="0" hangingPunct="1">
      <a:defRPr sz="4896" kern="1200">
        <a:solidFill>
          <a:schemeClr val="tx1"/>
        </a:solidFill>
        <a:latin typeface="+mn-lt"/>
        <a:ea typeface="+mn-ea"/>
        <a:cs typeface="+mn-cs"/>
      </a:defRPr>
    </a:lvl5pPr>
    <a:lvl6pPr marL="9326880" algn="l" defTabSz="3730752" rtl="0" eaLnBrk="1" latinLnBrk="0" hangingPunct="1">
      <a:defRPr sz="4896" kern="1200">
        <a:solidFill>
          <a:schemeClr val="tx1"/>
        </a:solidFill>
        <a:latin typeface="+mn-lt"/>
        <a:ea typeface="+mn-ea"/>
        <a:cs typeface="+mn-cs"/>
      </a:defRPr>
    </a:lvl6pPr>
    <a:lvl7pPr marL="11192256" algn="l" defTabSz="3730752" rtl="0" eaLnBrk="1" latinLnBrk="0" hangingPunct="1">
      <a:defRPr sz="4896" kern="1200">
        <a:solidFill>
          <a:schemeClr val="tx1"/>
        </a:solidFill>
        <a:latin typeface="+mn-lt"/>
        <a:ea typeface="+mn-ea"/>
        <a:cs typeface="+mn-cs"/>
      </a:defRPr>
    </a:lvl7pPr>
    <a:lvl8pPr marL="13057632" algn="l" defTabSz="3730752" rtl="0" eaLnBrk="1" latinLnBrk="0" hangingPunct="1">
      <a:defRPr sz="4896" kern="1200">
        <a:solidFill>
          <a:schemeClr val="tx1"/>
        </a:solidFill>
        <a:latin typeface="+mn-lt"/>
        <a:ea typeface="+mn-ea"/>
        <a:cs typeface="+mn-cs"/>
      </a:defRPr>
    </a:lvl8pPr>
    <a:lvl9pPr marL="14923008" algn="l" defTabSz="3730752" rtl="0" eaLnBrk="1" latinLnBrk="0" hangingPunct="1">
      <a:defRPr sz="489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1143000"/>
            <a:ext cx="51435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70AD4-325E-D74E-80FB-5E90B563A85E}" type="slidenum">
              <a:rPr lang="en-US" smtClean="0"/>
              <a:t>1</a:t>
            </a:fld>
            <a:endParaRPr lang="en-US"/>
          </a:p>
        </p:txBody>
      </p:sp>
    </p:spTree>
    <p:extLst>
      <p:ext uri="{BB962C8B-B14F-4D97-AF65-F5344CB8AC3E}">
        <p14:creationId xmlns:p14="http://schemas.microsoft.com/office/powerpoint/2010/main" val="3027991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30A4AF-E49C-3A79-358C-86BB2668799F}"/>
              </a:ext>
            </a:extLst>
          </p:cNvPr>
          <p:cNvSpPr/>
          <p:nvPr userDrawn="1"/>
        </p:nvSpPr>
        <p:spPr>
          <a:xfrm>
            <a:off x="618674" y="12070331"/>
            <a:ext cx="9996055" cy="17988974"/>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2" dirty="0"/>
          </a:p>
        </p:txBody>
      </p:sp>
      <p:sp>
        <p:nvSpPr>
          <p:cNvPr id="9" name="Rectangle 8">
            <a:extLst>
              <a:ext uri="{FF2B5EF4-FFF2-40B4-BE49-F238E27FC236}">
                <a16:creationId xmlns:a16="http://schemas.microsoft.com/office/drawing/2014/main" id="{35786B38-550B-FEED-FBCD-340961FD5DC6}"/>
              </a:ext>
            </a:extLst>
          </p:cNvPr>
          <p:cNvSpPr/>
          <p:nvPr userDrawn="1"/>
        </p:nvSpPr>
        <p:spPr>
          <a:xfrm>
            <a:off x="10602257" y="12070331"/>
            <a:ext cx="10008524" cy="17988974"/>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2" dirty="0"/>
          </a:p>
        </p:txBody>
      </p:sp>
      <p:sp>
        <p:nvSpPr>
          <p:cNvPr id="10" name="Rectangle 9">
            <a:extLst>
              <a:ext uri="{FF2B5EF4-FFF2-40B4-BE49-F238E27FC236}">
                <a16:creationId xmlns:a16="http://schemas.microsoft.com/office/drawing/2014/main" id="{11B37905-2791-B96C-1232-9B16F2760A1F}"/>
              </a:ext>
            </a:extLst>
          </p:cNvPr>
          <p:cNvSpPr/>
          <p:nvPr userDrawn="1"/>
        </p:nvSpPr>
        <p:spPr>
          <a:xfrm>
            <a:off x="20598312" y="12070331"/>
            <a:ext cx="10008524" cy="17988974"/>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2" dirty="0"/>
          </a:p>
        </p:txBody>
      </p:sp>
      <p:sp>
        <p:nvSpPr>
          <p:cNvPr id="11" name="Rectangle 10">
            <a:extLst>
              <a:ext uri="{FF2B5EF4-FFF2-40B4-BE49-F238E27FC236}">
                <a16:creationId xmlns:a16="http://schemas.microsoft.com/office/drawing/2014/main" id="{29FA06A0-B8D9-6902-6ADB-3AC2EFCACEBB}"/>
              </a:ext>
            </a:extLst>
          </p:cNvPr>
          <p:cNvSpPr/>
          <p:nvPr userDrawn="1"/>
        </p:nvSpPr>
        <p:spPr>
          <a:xfrm>
            <a:off x="30594368" y="12070331"/>
            <a:ext cx="10008524" cy="17988974"/>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2" dirty="0"/>
          </a:p>
        </p:txBody>
      </p:sp>
      <p:sp>
        <p:nvSpPr>
          <p:cNvPr id="12" name="Rectangle 11">
            <a:extLst>
              <a:ext uri="{FF2B5EF4-FFF2-40B4-BE49-F238E27FC236}">
                <a16:creationId xmlns:a16="http://schemas.microsoft.com/office/drawing/2014/main" id="{1D95CB3B-96FC-8DB2-9C99-5A9D1D8F7B96}"/>
              </a:ext>
            </a:extLst>
          </p:cNvPr>
          <p:cNvSpPr/>
          <p:nvPr userDrawn="1"/>
        </p:nvSpPr>
        <p:spPr>
          <a:xfrm>
            <a:off x="40590422" y="12070331"/>
            <a:ext cx="9991061" cy="17988974"/>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2" dirty="0"/>
          </a:p>
        </p:txBody>
      </p:sp>
      <p:pic>
        <p:nvPicPr>
          <p:cNvPr id="7" name="Picture 6">
            <a:extLst>
              <a:ext uri="{FF2B5EF4-FFF2-40B4-BE49-F238E27FC236}">
                <a16:creationId xmlns:a16="http://schemas.microsoft.com/office/drawing/2014/main" id="{7D95A416-B972-22FF-0FA6-45CF8DFD5290}"/>
              </a:ext>
            </a:extLst>
          </p:cNvPr>
          <p:cNvPicPr>
            <a:picLocks noChangeAspect="1"/>
          </p:cNvPicPr>
          <p:nvPr userDrawn="1"/>
        </p:nvPicPr>
        <p:blipFill>
          <a:blip r:embed="rId2"/>
          <a:srcRect/>
          <a:stretch/>
        </p:blipFill>
        <p:spPr>
          <a:xfrm>
            <a:off x="40819374" y="28065971"/>
            <a:ext cx="9449738" cy="1866803"/>
          </a:xfrm>
          <a:prstGeom prst="rect">
            <a:avLst/>
          </a:prstGeom>
        </p:spPr>
      </p:pic>
      <p:sp>
        <p:nvSpPr>
          <p:cNvPr id="8" name="Footer Placeholder 7">
            <a:extLst>
              <a:ext uri="{FF2B5EF4-FFF2-40B4-BE49-F238E27FC236}">
                <a16:creationId xmlns:a16="http://schemas.microsoft.com/office/drawing/2014/main" id="{60D42B58-25AB-055D-F662-7A58F4CF4C4A}"/>
              </a:ext>
            </a:extLst>
          </p:cNvPr>
          <p:cNvSpPr>
            <a:spLocks noGrp="1"/>
          </p:cNvSpPr>
          <p:nvPr>
            <p:ph type="ftr" sz="quarter" idx="10"/>
          </p:nvPr>
        </p:nvSpPr>
        <p:spPr>
          <a:xfrm>
            <a:off x="17169525" y="30139594"/>
            <a:ext cx="33411957" cy="426256"/>
          </a:xfrm>
        </p:spPr>
        <p:txBody>
          <a:bodyPr/>
          <a:lstStyle/>
          <a:p>
            <a:r>
              <a:rPr lang="en-US" dirty="0"/>
              <a:t>The views and opinions expressed do not necessarily reflect the Alzheimer's Association.</a:t>
            </a:r>
          </a:p>
        </p:txBody>
      </p:sp>
      <p:sp>
        <p:nvSpPr>
          <p:cNvPr id="13" name="Title 12">
            <a:extLst>
              <a:ext uri="{FF2B5EF4-FFF2-40B4-BE49-F238E27FC236}">
                <a16:creationId xmlns:a16="http://schemas.microsoft.com/office/drawing/2014/main" id="{59C659FE-7B35-1D2F-477F-EF2C8A059478}"/>
              </a:ext>
            </a:extLst>
          </p:cNvPr>
          <p:cNvSpPr>
            <a:spLocks noGrp="1"/>
          </p:cNvSpPr>
          <p:nvPr>
            <p:ph type="title" hasCustomPrompt="1"/>
          </p:nvPr>
        </p:nvSpPr>
        <p:spPr>
          <a:xfrm>
            <a:off x="1101114" y="677020"/>
            <a:ext cx="39559232" cy="4710373"/>
          </a:xfrm>
        </p:spPr>
        <p:txBody>
          <a:bodyPr anchor="b"/>
          <a:lstStyle>
            <a:lvl1pPr>
              <a:defRPr baseline="0"/>
            </a:lvl1pPr>
          </a:lstStyle>
          <a:p>
            <a:r>
              <a:rPr lang="en-US" dirty="0"/>
              <a:t>Poster Title Poster Title Poster Title Poster Title Poster Title Poster Title Poster Title Poster Title Poster Title Poster Title Poster</a:t>
            </a:r>
          </a:p>
        </p:txBody>
      </p:sp>
      <p:sp>
        <p:nvSpPr>
          <p:cNvPr id="14" name="Text Placeholder 10">
            <a:extLst>
              <a:ext uri="{FF2B5EF4-FFF2-40B4-BE49-F238E27FC236}">
                <a16:creationId xmlns:a16="http://schemas.microsoft.com/office/drawing/2014/main" id="{78D714FF-BA46-13CD-C9DD-6E7CFCA751A8}"/>
              </a:ext>
            </a:extLst>
          </p:cNvPr>
          <p:cNvSpPr>
            <a:spLocks noGrp="1"/>
          </p:cNvSpPr>
          <p:nvPr>
            <p:ph type="body" sz="quarter" idx="12" hasCustomPrompt="1"/>
          </p:nvPr>
        </p:nvSpPr>
        <p:spPr>
          <a:xfrm>
            <a:off x="40660348" y="3219548"/>
            <a:ext cx="9921137" cy="2328423"/>
          </a:xfrm>
          <a:prstGeom prst="rect">
            <a:avLst/>
          </a:prstGeom>
        </p:spPr>
        <p:txBody>
          <a:bodyPr wrap="none" anchor="b">
            <a:noAutofit/>
          </a:bodyPr>
          <a:lstStyle>
            <a:lvl1pPr marL="0" indent="0" algn="ctr">
              <a:spcBef>
                <a:spcPts val="0"/>
              </a:spcBef>
              <a:buNone/>
              <a:defRPr sz="13523" b="1" spc="245" baseline="0">
                <a:solidFill>
                  <a:schemeClr val="accent5"/>
                </a:solidFill>
                <a:latin typeface="+mj-lt"/>
                <a:cs typeface="Arial" panose="020B0604020202020204" pitchFamily="34" charset="0"/>
              </a:defRPr>
            </a:lvl1pPr>
            <a:lvl2pPr marL="899278" indent="0">
              <a:buNone/>
              <a:defRPr b="1">
                <a:solidFill>
                  <a:schemeClr val="bg1"/>
                </a:solidFill>
                <a:latin typeface="Arial" panose="020B0604020202020204" pitchFamily="34" charset="0"/>
                <a:cs typeface="Arial" panose="020B0604020202020204" pitchFamily="34" charset="0"/>
              </a:defRPr>
            </a:lvl2pPr>
            <a:lvl3pPr marL="1798556" indent="0">
              <a:buNone/>
              <a:defRPr b="1">
                <a:solidFill>
                  <a:schemeClr val="bg1"/>
                </a:solidFill>
                <a:latin typeface="Arial" panose="020B0604020202020204" pitchFamily="34" charset="0"/>
                <a:cs typeface="Arial" panose="020B0604020202020204" pitchFamily="34" charset="0"/>
              </a:defRPr>
            </a:lvl3pPr>
            <a:lvl4pPr marL="2697835" indent="0">
              <a:buNone/>
              <a:defRPr b="1">
                <a:solidFill>
                  <a:schemeClr val="bg1"/>
                </a:solidFill>
                <a:latin typeface="Arial" panose="020B0604020202020204" pitchFamily="34" charset="0"/>
                <a:cs typeface="Arial" panose="020B0604020202020204" pitchFamily="34" charset="0"/>
              </a:defRPr>
            </a:lvl4pPr>
            <a:lvl5pPr marL="3597112" indent="0">
              <a:buNone/>
              <a:defRPr b="1">
                <a:solidFill>
                  <a:schemeClr val="bg1"/>
                </a:solidFill>
                <a:latin typeface="Arial" panose="020B0604020202020204" pitchFamily="34" charset="0"/>
                <a:cs typeface="Arial" panose="020B0604020202020204" pitchFamily="34" charset="0"/>
              </a:defRPr>
            </a:lvl5pPr>
          </a:lstStyle>
          <a:p>
            <a:pPr lvl="0"/>
            <a:r>
              <a:rPr lang="en-US" dirty="0"/>
              <a:t>P1-001</a:t>
            </a:r>
          </a:p>
        </p:txBody>
      </p:sp>
      <p:cxnSp>
        <p:nvCxnSpPr>
          <p:cNvPr id="17" name="Straight Connector 16">
            <a:extLst>
              <a:ext uri="{FF2B5EF4-FFF2-40B4-BE49-F238E27FC236}">
                <a16:creationId xmlns:a16="http://schemas.microsoft.com/office/drawing/2014/main" id="{F7EC7786-4C5B-AE9F-2ABC-2C61532499D1}"/>
              </a:ext>
            </a:extLst>
          </p:cNvPr>
          <p:cNvCxnSpPr/>
          <p:nvPr userDrawn="1"/>
        </p:nvCxnSpPr>
        <p:spPr>
          <a:xfrm>
            <a:off x="606206" y="5700621"/>
            <a:ext cx="49992741"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 Placeholder 36">
            <a:extLst>
              <a:ext uri="{FF2B5EF4-FFF2-40B4-BE49-F238E27FC236}">
                <a16:creationId xmlns:a16="http://schemas.microsoft.com/office/drawing/2014/main" id="{C54E7612-2360-5B87-E66B-24A2C6D4170D}"/>
              </a:ext>
            </a:extLst>
          </p:cNvPr>
          <p:cNvSpPr>
            <a:spLocks noGrp="1"/>
          </p:cNvSpPr>
          <p:nvPr>
            <p:ph type="body" sz="quarter" idx="26" hasCustomPrompt="1"/>
          </p:nvPr>
        </p:nvSpPr>
        <p:spPr>
          <a:xfrm>
            <a:off x="1101118" y="6032826"/>
            <a:ext cx="49480365" cy="2445251"/>
          </a:xfrm>
          <a:prstGeom prst="rect">
            <a:avLst/>
          </a:prstGeom>
        </p:spPr>
        <p:txBody>
          <a:bodyPr wrap="square">
            <a:noAutofit/>
          </a:bodyPr>
          <a:lstStyle>
            <a:lvl1pPr>
              <a:spcBef>
                <a:spcPts val="0"/>
              </a:spcBef>
              <a:spcAft>
                <a:spcPts val="0"/>
              </a:spcAft>
              <a:defRPr sz="3688" spc="245" baseline="0"/>
            </a:lvl1pPr>
          </a:lstStyle>
          <a:p>
            <a:pPr marL="0" marR="0" lvl="0" indent="0" algn="l" defTabSz="2473014" rtl="0" eaLnBrk="1" fontAlgn="auto" latinLnBrk="0" hangingPunct="1">
              <a:lnSpc>
                <a:spcPct val="100000"/>
              </a:lnSpc>
              <a:spcBef>
                <a:spcPts val="0"/>
              </a:spcBef>
              <a:spcAft>
                <a:spcPts val="1353"/>
              </a:spcAft>
              <a:buClrTx/>
              <a:buSzTx/>
              <a:buFontTx/>
              <a:buNone/>
              <a:tabLst/>
              <a:defRPr/>
            </a:pPr>
            <a:r>
              <a:rPr lang="en-US" dirty="0"/>
              <a:t>Insert Presenters Names, Insert Presenters Names, Insert Author Names, Insert Author Names, Insert Author Names, Insert Author Names, Insert Author Names, Insert Author Names, Insert Author Names, Insert Author Names, Insert Author Names, Insert Author Names, Insert Author Names, Insert Author Names, Insert Author Names, Insert Author Names, Insert Author Names, Insert Author Names, Insert Author Names, Insert Author Names, Insert Author Names, Insert Author Names, Insert Author Names, Insert Author</a:t>
            </a:r>
          </a:p>
        </p:txBody>
      </p:sp>
      <p:sp>
        <p:nvSpPr>
          <p:cNvPr id="19" name="Text Placeholder 36">
            <a:extLst>
              <a:ext uri="{FF2B5EF4-FFF2-40B4-BE49-F238E27FC236}">
                <a16:creationId xmlns:a16="http://schemas.microsoft.com/office/drawing/2014/main" id="{01B40E8E-D5DF-27ED-CD54-BFA9EE0CFC0D}"/>
              </a:ext>
            </a:extLst>
          </p:cNvPr>
          <p:cNvSpPr>
            <a:spLocks noGrp="1"/>
          </p:cNvSpPr>
          <p:nvPr>
            <p:ph type="body" sz="quarter" idx="27" hasCustomPrompt="1"/>
          </p:nvPr>
        </p:nvSpPr>
        <p:spPr>
          <a:xfrm>
            <a:off x="622301" y="8966058"/>
            <a:ext cx="49959182" cy="3398669"/>
          </a:xfrm>
          <a:prstGeom prst="rect">
            <a:avLst/>
          </a:prstGeom>
          <a:solidFill>
            <a:schemeClr val="accent5"/>
          </a:solidFill>
          <a:ln w="50800">
            <a:solidFill>
              <a:schemeClr val="tx1"/>
            </a:solidFill>
          </a:ln>
        </p:spPr>
        <p:txBody>
          <a:bodyPr wrap="square" lIns="365760" tIns="91440" rIns="91440" bIns="91440" anchor="ctr">
            <a:normAutofit/>
          </a:bodyPr>
          <a:lstStyle>
            <a:lvl1pPr>
              <a:lnSpc>
                <a:spcPct val="120000"/>
              </a:lnSpc>
              <a:spcBef>
                <a:spcPts val="0"/>
              </a:spcBef>
              <a:defRPr sz="4098" spc="82" baseline="0">
                <a:solidFill>
                  <a:schemeClr val="bg1"/>
                </a:solidFill>
              </a:defRPr>
            </a:lvl1pPr>
          </a:lstStyle>
          <a:p>
            <a:pPr marL="14312" marR="0" lvl="0" indent="0" algn="l" defTabSz="749398" rtl="0" eaLnBrk="1" fontAlgn="auto" latinLnBrk="0" hangingPunct="1">
              <a:lnSpc>
                <a:spcPct val="100000"/>
              </a:lnSpc>
              <a:spcBef>
                <a:spcPts val="0"/>
              </a:spcBef>
              <a:spcAft>
                <a:spcPts val="983"/>
              </a:spcAft>
              <a:buClrTx/>
              <a:buSzTx/>
              <a:buFont typeface="Arial" panose="020B0604020202020204" pitchFamily="34" charset="0"/>
              <a:buNone/>
              <a:tabLst/>
              <a:defRPr/>
            </a:pPr>
            <a:r>
              <a:rPr lang="en-US" dirty="0"/>
              <a:t>Insert KEY TAKE AWAY Insert KEY TAKE AWAY Insert KEY TAKE AWAY Insert KEY TAKE AWAY Insert KEY TAKE AWAY Insert </a:t>
            </a:r>
            <a:br>
              <a:rPr lang="en-US" dirty="0"/>
            </a:br>
            <a:r>
              <a:rPr lang="en-US" dirty="0"/>
              <a:t>KEY TAKE AWAY Insert KEY TAKE AWAY Insert KEY TAKE AWAY Insert KEY TAKE AWAY Insert KEY TAKE AWAY Insert Insert </a:t>
            </a:r>
            <a:br>
              <a:rPr lang="en-US" dirty="0"/>
            </a:br>
            <a:r>
              <a:rPr lang="en-US" dirty="0"/>
              <a:t>KEY TAKE AWAY Insert KEY TAKE AWAY Insert KEY TAKE AWAY Insert KEY TAKE AWAY Insert KEY TAKE AWAY Insert KEY </a:t>
            </a:r>
            <a:br>
              <a:rPr lang="en-US" dirty="0"/>
            </a:br>
            <a:r>
              <a:rPr lang="en-US" dirty="0"/>
              <a:t>TAKE AWAY Insert KEY TAKE AWAY Insert KEY TAKE AWAY Insert KEY TAKE AWAY Insert KEY TAKE AWAY Insert</a:t>
            </a:r>
          </a:p>
        </p:txBody>
      </p:sp>
      <p:sp>
        <p:nvSpPr>
          <p:cNvPr id="20" name="Rectangle 19">
            <a:extLst>
              <a:ext uri="{FF2B5EF4-FFF2-40B4-BE49-F238E27FC236}">
                <a16:creationId xmlns:a16="http://schemas.microsoft.com/office/drawing/2014/main" id="{3172054A-7428-961D-DD0D-549D98210A3D}"/>
              </a:ext>
            </a:extLst>
          </p:cNvPr>
          <p:cNvSpPr/>
          <p:nvPr userDrawn="1"/>
        </p:nvSpPr>
        <p:spPr>
          <a:xfrm>
            <a:off x="618673" y="12364728"/>
            <a:ext cx="49962808" cy="12905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75"/>
          </a:p>
        </p:txBody>
      </p:sp>
      <p:sp>
        <p:nvSpPr>
          <p:cNvPr id="21" name="Rectangle 20">
            <a:extLst>
              <a:ext uri="{FF2B5EF4-FFF2-40B4-BE49-F238E27FC236}">
                <a16:creationId xmlns:a16="http://schemas.microsoft.com/office/drawing/2014/main" id="{F684608B-35E4-1418-7790-E04DC2807B23}"/>
              </a:ext>
            </a:extLst>
          </p:cNvPr>
          <p:cNvSpPr/>
          <p:nvPr userDrawn="1"/>
        </p:nvSpPr>
        <p:spPr>
          <a:xfrm>
            <a:off x="40572958" y="23461278"/>
            <a:ext cx="10008524" cy="12905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75"/>
          </a:p>
        </p:txBody>
      </p:sp>
      <p:sp>
        <p:nvSpPr>
          <p:cNvPr id="22" name="Text Placeholder 64">
            <a:extLst>
              <a:ext uri="{FF2B5EF4-FFF2-40B4-BE49-F238E27FC236}">
                <a16:creationId xmlns:a16="http://schemas.microsoft.com/office/drawing/2014/main" id="{0530FE0C-7553-9554-1966-08AD002179A6}"/>
              </a:ext>
            </a:extLst>
          </p:cNvPr>
          <p:cNvSpPr>
            <a:spLocks noGrp="1"/>
          </p:cNvSpPr>
          <p:nvPr>
            <p:ph type="body" sz="quarter" idx="29" hasCustomPrompt="1"/>
          </p:nvPr>
        </p:nvSpPr>
        <p:spPr>
          <a:xfrm>
            <a:off x="1101118" y="12694095"/>
            <a:ext cx="7971395" cy="685159"/>
          </a:xfrm>
        </p:spPr>
        <p:txBody>
          <a:bodyPr lIns="91440" anchor="ctr">
            <a:normAutofit/>
          </a:bodyPr>
          <a:lstStyle>
            <a:lvl1pPr>
              <a:defRPr sz="4098" b="0" baseline="0">
                <a:solidFill>
                  <a:schemeClr val="bg1"/>
                </a:solidFill>
                <a:latin typeface="+mn-lt"/>
              </a:defRPr>
            </a:lvl1pPr>
            <a:lvl2pPr>
              <a:defRPr b="1" baseline="0">
                <a:solidFill>
                  <a:schemeClr val="bg1"/>
                </a:solidFill>
              </a:defRPr>
            </a:lvl2pPr>
            <a:lvl3pPr>
              <a:defRPr b="1" baseline="0">
                <a:solidFill>
                  <a:schemeClr val="bg1"/>
                </a:solidFill>
              </a:defRPr>
            </a:lvl3pPr>
            <a:lvl4pPr>
              <a:defRPr b="1" baseline="0">
                <a:solidFill>
                  <a:schemeClr val="bg1"/>
                </a:solidFill>
              </a:defRPr>
            </a:lvl4pPr>
            <a:lvl5pPr>
              <a:defRPr b="1" baseline="0">
                <a:solidFill>
                  <a:schemeClr val="bg1"/>
                </a:solidFill>
              </a:defRPr>
            </a:lvl5pPr>
          </a:lstStyle>
          <a:p>
            <a:pPr lvl="0"/>
            <a:r>
              <a:rPr lang="en-US" dirty="0"/>
              <a:t>INTRODUCTION</a:t>
            </a:r>
          </a:p>
        </p:txBody>
      </p:sp>
      <p:sp>
        <p:nvSpPr>
          <p:cNvPr id="23" name="Text Placeholder 64">
            <a:extLst>
              <a:ext uri="{FF2B5EF4-FFF2-40B4-BE49-F238E27FC236}">
                <a16:creationId xmlns:a16="http://schemas.microsoft.com/office/drawing/2014/main" id="{893EFA2A-9F55-2406-5758-507D05E1C8E1}"/>
              </a:ext>
            </a:extLst>
          </p:cNvPr>
          <p:cNvSpPr>
            <a:spLocks noGrp="1"/>
          </p:cNvSpPr>
          <p:nvPr>
            <p:ph type="body" sz="quarter" idx="30" hasCustomPrompt="1"/>
          </p:nvPr>
        </p:nvSpPr>
        <p:spPr>
          <a:xfrm>
            <a:off x="11172307" y="12694095"/>
            <a:ext cx="7971395" cy="685159"/>
          </a:xfrm>
        </p:spPr>
        <p:txBody>
          <a:bodyPr lIns="91440" anchor="ctr">
            <a:normAutofit/>
          </a:bodyPr>
          <a:lstStyle>
            <a:lvl1pPr>
              <a:defRPr sz="4098" b="0" baseline="0">
                <a:solidFill>
                  <a:schemeClr val="bg1"/>
                </a:solidFill>
                <a:latin typeface="+mn-lt"/>
              </a:defRPr>
            </a:lvl1pPr>
            <a:lvl2pPr>
              <a:defRPr b="1" baseline="0">
                <a:solidFill>
                  <a:schemeClr val="bg1"/>
                </a:solidFill>
              </a:defRPr>
            </a:lvl2pPr>
            <a:lvl3pPr>
              <a:defRPr b="1" baseline="0">
                <a:solidFill>
                  <a:schemeClr val="bg1"/>
                </a:solidFill>
              </a:defRPr>
            </a:lvl3pPr>
            <a:lvl4pPr>
              <a:defRPr b="1" baseline="0">
                <a:solidFill>
                  <a:schemeClr val="bg1"/>
                </a:solidFill>
              </a:defRPr>
            </a:lvl4pPr>
            <a:lvl5pPr>
              <a:defRPr b="1" baseline="0">
                <a:solidFill>
                  <a:schemeClr val="bg1"/>
                </a:solidFill>
              </a:defRPr>
            </a:lvl5pPr>
          </a:lstStyle>
          <a:p>
            <a:pPr lvl="0"/>
            <a:r>
              <a:rPr lang="en-US" dirty="0"/>
              <a:t>METHODS</a:t>
            </a:r>
          </a:p>
        </p:txBody>
      </p:sp>
      <p:sp>
        <p:nvSpPr>
          <p:cNvPr id="25" name="Text Placeholder 64">
            <a:extLst>
              <a:ext uri="{FF2B5EF4-FFF2-40B4-BE49-F238E27FC236}">
                <a16:creationId xmlns:a16="http://schemas.microsoft.com/office/drawing/2014/main" id="{F756D5D5-D00F-6EC9-86FB-E9C20EA9B4D9}"/>
              </a:ext>
            </a:extLst>
          </p:cNvPr>
          <p:cNvSpPr>
            <a:spLocks noGrp="1"/>
          </p:cNvSpPr>
          <p:nvPr>
            <p:ph type="body" sz="quarter" idx="31" hasCustomPrompt="1"/>
          </p:nvPr>
        </p:nvSpPr>
        <p:spPr>
          <a:xfrm>
            <a:off x="21153974" y="12694095"/>
            <a:ext cx="7971395" cy="685159"/>
          </a:xfrm>
        </p:spPr>
        <p:txBody>
          <a:bodyPr lIns="91440" anchor="ctr">
            <a:normAutofit/>
          </a:bodyPr>
          <a:lstStyle>
            <a:lvl1pPr>
              <a:defRPr sz="4098" b="0" baseline="0">
                <a:solidFill>
                  <a:schemeClr val="bg1"/>
                </a:solidFill>
                <a:latin typeface="+mn-lt"/>
              </a:defRPr>
            </a:lvl1pPr>
            <a:lvl2pPr>
              <a:defRPr b="1" baseline="0">
                <a:solidFill>
                  <a:schemeClr val="bg1"/>
                </a:solidFill>
              </a:defRPr>
            </a:lvl2pPr>
            <a:lvl3pPr>
              <a:defRPr b="1" baseline="0">
                <a:solidFill>
                  <a:schemeClr val="bg1"/>
                </a:solidFill>
              </a:defRPr>
            </a:lvl3pPr>
            <a:lvl4pPr>
              <a:defRPr b="1" baseline="0">
                <a:solidFill>
                  <a:schemeClr val="bg1"/>
                </a:solidFill>
              </a:defRPr>
            </a:lvl4pPr>
            <a:lvl5pPr>
              <a:defRPr b="1" baseline="0">
                <a:solidFill>
                  <a:schemeClr val="bg1"/>
                </a:solidFill>
              </a:defRPr>
            </a:lvl5pPr>
          </a:lstStyle>
          <a:p>
            <a:pPr lvl="0"/>
            <a:r>
              <a:rPr lang="en-US" dirty="0"/>
              <a:t>RESULTS</a:t>
            </a:r>
          </a:p>
        </p:txBody>
      </p:sp>
      <p:sp>
        <p:nvSpPr>
          <p:cNvPr id="26" name="Text Placeholder 64">
            <a:extLst>
              <a:ext uri="{FF2B5EF4-FFF2-40B4-BE49-F238E27FC236}">
                <a16:creationId xmlns:a16="http://schemas.microsoft.com/office/drawing/2014/main" id="{06A24ACC-C81F-D166-3788-F7BEF59939B3}"/>
              </a:ext>
            </a:extLst>
          </p:cNvPr>
          <p:cNvSpPr>
            <a:spLocks noGrp="1"/>
          </p:cNvSpPr>
          <p:nvPr>
            <p:ph type="body" sz="quarter" idx="32" hasCustomPrompt="1"/>
          </p:nvPr>
        </p:nvSpPr>
        <p:spPr>
          <a:xfrm>
            <a:off x="31090880" y="12694095"/>
            <a:ext cx="7971395" cy="685159"/>
          </a:xfrm>
        </p:spPr>
        <p:txBody>
          <a:bodyPr lIns="91440" anchor="ctr">
            <a:normAutofit/>
          </a:bodyPr>
          <a:lstStyle>
            <a:lvl1pPr>
              <a:defRPr sz="4098" b="0" baseline="0">
                <a:solidFill>
                  <a:schemeClr val="bg1"/>
                </a:solidFill>
                <a:latin typeface="+mn-lt"/>
              </a:defRPr>
            </a:lvl1pPr>
            <a:lvl2pPr>
              <a:defRPr b="1" baseline="0">
                <a:solidFill>
                  <a:schemeClr val="bg1"/>
                </a:solidFill>
              </a:defRPr>
            </a:lvl2pPr>
            <a:lvl3pPr>
              <a:defRPr b="1" baseline="0">
                <a:solidFill>
                  <a:schemeClr val="bg1"/>
                </a:solidFill>
              </a:defRPr>
            </a:lvl3pPr>
            <a:lvl4pPr>
              <a:defRPr b="1" baseline="0">
                <a:solidFill>
                  <a:schemeClr val="bg1"/>
                </a:solidFill>
              </a:defRPr>
            </a:lvl4pPr>
            <a:lvl5pPr>
              <a:defRPr b="1" baseline="0">
                <a:solidFill>
                  <a:schemeClr val="bg1"/>
                </a:solidFill>
              </a:defRPr>
            </a:lvl5pPr>
          </a:lstStyle>
          <a:p>
            <a:pPr lvl="0"/>
            <a:r>
              <a:rPr lang="en-US" dirty="0"/>
              <a:t>CONCLUSIONS</a:t>
            </a:r>
          </a:p>
        </p:txBody>
      </p:sp>
      <p:sp>
        <p:nvSpPr>
          <p:cNvPr id="27" name="Text Placeholder 64">
            <a:extLst>
              <a:ext uri="{FF2B5EF4-FFF2-40B4-BE49-F238E27FC236}">
                <a16:creationId xmlns:a16="http://schemas.microsoft.com/office/drawing/2014/main" id="{2B478267-68F2-F594-1FAB-289EBEA2B291}"/>
              </a:ext>
            </a:extLst>
          </p:cNvPr>
          <p:cNvSpPr>
            <a:spLocks noGrp="1"/>
          </p:cNvSpPr>
          <p:nvPr>
            <p:ph type="body" sz="quarter" idx="33" hasCustomPrompt="1"/>
          </p:nvPr>
        </p:nvSpPr>
        <p:spPr>
          <a:xfrm>
            <a:off x="41027787" y="12694095"/>
            <a:ext cx="7971395" cy="685159"/>
          </a:xfrm>
        </p:spPr>
        <p:txBody>
          <a:bodyPr lIns="91440" anchor="ctr">
            <a:normAutofit/>
          </a:bodyPr>
          <a:lstStyle>
            <a:lvl1pPr>
              <a:defRPr sz="4098" b="0" baseline="0">
                <a:solidFill>
                  <a:schemeClr val="bg1"/>
                </a:solidFill>
                <a:latin typeface="+mn-lt"/>
              </a:defRPr>
            </a:lvl1pPr>
            <a:lvl2pPr>
              <a:defRPr b="1" baseline="0">
                <a:solidFill>
                  <a:schemeClr val="bg1"/>
                </a:solidFill>
              </a:defRPr>
            </a:lvl2pPr>
            <a:lvl3pPr>
              <a:defRPr b="1" baseline="0">
                <a:solidFill>
                  <a:schemeClr val="bg1"/>
                </a:solidFill>
              </a:defRPr>
            </a:lvl3pPr>
            <a:lvl4pPr>
              <a:defRPr b="1" baseline="0">
                <a:solidFill>
                  <a:schemeClr val="bg1"/>
                </a:solidFill>
              </a:defRPr>
            </a:lvl4pPr>
            <a:lvl5pPr>
              <a:defRPr b="1" baseline="0">
                <a:solidFill>
                  <a:schemeClr val="bg1"/>
                </a:solidFill>
              </a:defRPr>
            </a:lvl5pPr>
          </a:lstStyle>
          <a:p>
            <a:pPr lvl="0"/>
            <a:r>
              <a:rPr lang="en-US" dirty="0"/>
              <a:t>REFERENCES</a:t>
            </a:r>
          </a:p>
        </p:txBody>
      </p:sp>
      <p:sp>
        <p:nvSpPr>
          <p:cNvPr id="28" name="Text Placeholder 64">
            <a:extLst>
              <a:ext uri="{FF2B5EF4-FFF2-40B4-BE49-F238E27FC236}">
                <a16:creationId xmlns:a16="http://schemas.microsoft.com/office/drawing/2014/main" id="{58A7A78B-FDDA-91CC-001B-7A0F209E3358}"/>
              </a:ext>
            </a:extLst>
          </p:cNvPr>
          <p:cNvSpPr>
            <a:spLocks noGrp="1"/>
          </p:cNvSpPr>
          <p:nvPr>
            <p:ph type="body" sz="quarter" idx="34" hasCustomPrompt="1"/>
          </p:nvPr>
        </p:nvSpPr>
        <p:spPr>
          <a:xfrm>
            <a:off x="41027787" y="23790646"/>
            <a:ext cx="7971395" cy="685159"/>
          </a:xfrm>
        </p:spPr>
        <p:txBody>
          <a:bodyPr lIns="91440" anchor="ctr">
            <a:normAutofit/>
          </a:bodyPr>
          <a:lstStyle>
            <a:lvl1pPr>
              <a:defRPr sz="4098" b="0" baseline="0">
                <a:solidFill>
                  <a:schemeClr val="bg1"/>
                </a:solidFill>
                <a:latin typeface="+mn-lt"/>
              </a:defRPr>
            </a:lvl1pPr>
            <a:lvl2pPr>
              <a:defRPr b="1" baseline="0">
                <a:solidFill>
                  <a:schemeClr val="bg1"/>
                </a:solidFill>
              </a:defRPr>
            </a:lvl2pPr>
            <a:lvl3pPr>
              <a:defRPr b="1" baseline="0">
                <a:solidFill>
                  <a:schemeClr val="bg1"/>
                </a:solidFill>
              </a:defRPr>
            </a:lvl3pPr>
            <a:lvl4pPr>
              <a:defRPr b="1" baseline="0">
                <a:solidFill>
                  <a:schemeClr val="bg1"/>
                </a:solidFill>
              </a:defRPr>
            </a:lvl4pPr>
            <a:lvl5pPr>
              <a:defRPr b="1" baseline="0">
                <a:solidFill>
                  <a:schemeClr val="bg1"/>
                </a:solidFill>
              </a:defRPr>
            </a:lvl5pPr>
          </a:lstStyle>
          <a:p>
            <a:pPr lvl="0"/>
            <a:r>
              <a:rPr lang="en-US" dirty="0"/>
              <a:t>CONTACT</a:t>
            </a:r>
          </a:p>
        </p:txBody>
      </p:sp>
      <p:sp>
        <p:nvSpPr>
          <p:cNvPr id="29" name="Picture Placeholder 61">
            <a:extLst>
              <a:ext uri="{FF2B5EF4-FFF2-40B4-BE49-F238E27FC236}">
                <a16:creationId xmlns:a16="http://schemas.microsoft.com/office/drawing/2014/main" id="{CCC2A81F-6654-EDD8-90B6-4C9E632B6D10}"/>
              </a:ext>
            </a:extLst>
          </p:cNvPr>
          <p:cNvSpPr>
            <a:spLocks noGrp="1"/>
          </p:cNvSpPr>
          <p:nvPr>
            <p:ph type="pic" sz="quarter" idx="28" hasCustomPrompt="1"/>
          </p:nvPr>
        </p:nvSpPr>
        <p:spPr>
          <a:xfrm>
            <a:off x="41027782" y="25159564"/>
            <a:ext cx="3861446" cy="2489230"/>
          </a:xfrm>
          <a:pattFill prst="pct5">
            <a:fgClr>
              <a:schemeClr val="accent1"/>
            </a:fgClr>
            <a:bgClr>
              <a:schemeClr val="bg1"/>
            </a:bgClr>
          </a:pattFill>
        </p:spPr>
        <p:txBody>
          <a:bodyPr/>
          <a:lstStyle/>
          <a:p>
            <a:r>
              <a:rPr lang="en-US" dirty="0"/>
              <a:t>QR Code</a:t>
            </a:r>
          </a:p>
        </p:txBody>
      </p:sp>
      <p:sp>
        <p:nvSpPr>
          <p:cNvPr id="30" name="Text Placeholder 80">
            <a:extLst>
              <a:ext uri="{FF2B5EF4-FFF2-40B4-BE49-F238E27FC236}">
                <a16:creationId xmlns:a16="http://schemas.microsoft.com/office/drawing/2014/main" id="{739E4257-3B25-0D21-815D-EAA033457DC4}"/>
              </a:ext>
            </a:extLst>
          </p:cNvPr>
          <p:cNvSpPr>
            <a:spLocks noGrp="1"/>
          </p:cNvSpPr>
          <p:nvPr>
            <p:ph type="body" sz="quarter" idx="41" hasCustomPrompt="1"/>
          </p:nvPr>
        </p:nvSpPr>
        <p:spPr>
          <a:xfrm>
            <a:off x="45314118" y="25070918"/>
            <a:ext cx="5015231" cy="3075342"/>
          </a:xfrm>
        </p:spPr>
        <p:txBody>
          <a:bodyPr vert="horz" lIns="0" tIns="0" rIns="0" bIns="0" rtlCol="0">
            <a:noAutofit/>
          </a:bodyPr>
          <a:lstStyle>
            <a:lvl1pPr>
              <a:defRPr lang="en-US" sz="3278" smtClean="0"/>
            </a:lvl1pPr>
            <a:lvl2pPr>
              <a:defRPr lang="en-US" smtClean="0"/>
            </a:lvl2pPr>
            <a:lvl3pPr>
              <a:defRPr lang="en-US" smtClean="0"/>
            </a:lvl3pPr>
            <a:lvl4pPr>
              <a:defRPr lang="en-US" smtClean="0"/>
            </a:lvl4pPr>
            <a:lvl5pPr>
              <a:defRPr lang="en-US"/>
            </a:lvl5pPr>
          </a:lstStyle>
          <a:p>
            <a:pPr lvl="0"/>
            <a:r>
              <a:rPr lang="en-US" dirty="0"/>
              <a:t>Contact Text</a:t>
            </a:r>
            <a:br>
              <a:rPr lang="en-US" dirty="0"/>
            </a:br>
            <a:r>
              <a:rPr lang="en-US" dirty="0"/>
              <a:t>Contact Text</a:t>
            </a:r>
            <a:br>
              <a:rPr lang="en-US" dirty="0"/>
            </a:br>
            <a:r>
              <a:rPr lang="en-US" dirty="0"/>
              <a:t>Contact Text</a:t>
            </a:r>
            <a:br>
              <a:rPr lang="en-US" dirty="0"/>
            </a:br>
            <a:r>
              <a:rPr lang="en-US" dirty="0"/>
              <a:t>Contact Text</a:t>
            </a:r>
          </a:p>
        </p:txBody>
      </p:sp>
      <p:sp>
        <p:nvSpPr>
          <p:cNvPr id="33" name="Text Placeholder 76">
            <a:extLst>
              <a:ext uri="{FF2B5EF4-FFF2-40B4-BE49-F238E27FC236}">
                <a16:creationId xmlns:a16="http://schemas.microsoft.com/office/drawing/2014/main" id="{506745F7-9065-088F-08ED-12D3B77C59B4}"/>
              </a:ext>
            </a:extLst>
          </p:cNvPr>
          <p:cNvSpPr>
            <a:spLocks noGrp="1"/>
          </p:cNvSpPr>
          <p:nvPr>
            <p:ph type="body" sz="quarter" idx="35" hasCustomPrompt="1"/>
          </p:nvPr>
        </p:nvSpPr>
        <p:spPr>
          <a:xfrm>
            <a:off x="1101115" y="13984690"/>
            <a:ext cx="8943564" cy="15734619"/>
          </a:xfrm>
        </p:spPr>
        <p:txBody>
          <a:bodyPr vert="horz" lIns="0" tIns="0" rIns="0" bIns="0" rtlCol="0">
            <a:normAutofit/>
          </a:bodyPr>
          <a:lstStyle>
            <a:lvl1pPr>
              <a:defRPr lang="en-US" sz="2868" kern="1200" spc="82" baseline="0" dirty="0" err="1" smtClean="0">
                <a:solidFill>
                  <a:schemeClr val="tx1"/>
                </a:solidFill>
                <a:latin typeface="+mn-lt"/>
                <a:ea typeface="+mn-ea"/>
                <a:cs typeface="+mn-cs"/>
              </a:defRPr>
            </a:lvl1pPr>
          </a:lstStyle>
          <a:p>
            <a:pPr lvl="0"/>
            <a:r>
              <a:rPr lang="en-US" dirty="0"/>
              <a:t>INTRODUCTION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34" name="Text Placeholder 76">
            <a:extLst>
              <a:ext uri="{FF2B5EF4-FFF2-40B4-BE49-F238E27FC236}">
                <a16:creationId xmlns:a16="http://schemas.microsoft.com/office/drawing/2014/main" id="{020FCABE-5EAF-E215-04B3-EBBFA5E4E653}"/>
              </a:ext>
            </a:extLst>
          </p:cNvPr>
          <p:cNvSpPr>
            <a:spLocks noGrp="1"/>
          </p:cNvSpPr>
          <p:nvPr>
            <p:ph type="body" sz="quarter" idx="42" hasCustomPrompt="1"/>
          </p:nvPr>
        </p:nvSpPr>
        <p:spPr>
          <a:xfrm>
            <a:off x="11159516" y="13984690"/>
            <a:ext cx="8943564" cy="15734619"/>
          </a:xfrm>
        </p:spPr>
        <p:txBody>
          <a:bodyPr vert="horz" lIns="0" tIns="0" rIns="0" bIns="0" rtlCol="0">
            <a:normAutofit/>
          </a:bodyPr>
          <a:lstStyle>
            <a:lvl1pPr>
              <a:defRPr lang="en-US" sz="2868" kern="1200" spc="82" baseline="0" dirty="0" err="1" smtClean="0">
                <a:solidFill>
                  <a:schemeClr val="tx1"/>
                </a:solidFill>
                <a:latin typeface="+mn-lt"/>
                <a:ea typeface="+mn-ea"/>
                <a:cs typeface="+mn-cs"/>
              </a:defRPr>
            </a:lvl1pPr>
          </a:lstStyle>
          <a:p>
            <a:pPr lvl="0"/>
            <a:r>
              <a:rPr lang="en-US" dirty="0"/>
              <a:t>METHODS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35" name="Text Placeholder 76">
            <a:extLst>
              <a:ext uri="{FF2B5EF4-FFF2-40B4-BE49-F238E27FC236}">
                <a16:creationId xmlns:a16="http://schemas.microsoft.com/office/drawing/2014/main" id="{788A85B2-79CC-79CF-9502-52EC4743530A}"/>
              </a:ext>
            </a:extLst>
          </p:cNvPr>
          <p:cNvSpPr>
            <a:spLocks noGrp="1"/>
          </p:cNvSpPr>
          <p:nvPr>
            <p:ph type="body" sz="quarter" idx="43" hasCustomPrompt="1"/>
          </p:nvPr>
        </p:nvSpPr>
        <p:spPr>
          <a:xfrm>
            <a:off x="21093226" y="13984690"/>
            <a:ext cx="8943564" cy="15734619"/>
          </a:xfrm>
        </p:spPr>
        <p:txBody>
          <a:bodyPr vert="horz" lIns="0" tIns="0" rIns="0" bIns="0" rtlCol="0">
            <a:normAutofit/>
          </a:bodyPr>
          <a:lstStyle>
            <a:lvl1pPr>
              <a:defRPr lang="en-US" sz="2868" kern="1200" spc="82" baseline="0" dirty="0" err="1" smtClean="0">
                <a:solidFill>
                  <a:schemeClr val="tx1"/>
                </a:solidFill>
                <a:latin typeface="+mn-lt"/>
                <a:ea typeface="+mn-ea"/>
                <a:cs typeface="+mn-cs"/>
              </a:defRPr>
            </a:lvl1pPr>
          </a:lstStyle>
          <a:p>
            <a:pPr lvl="0"/>
            <a:r>
              <a:rPr lang="en-US" dirty="0"/>
              <a:t>RESULTS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36" name="Text Placeholder 76">
            <a:extLst>
              <a:ext uri="{FF2B5EF4-FFF2-40B4-BE49-F238E27FC236}">
                <a16:creationId xmlns:a16="http://schemas.microsoft.com/office/drawing/2014/main" id="{161B3DCA-B6A1-EF81-A476-D839FC4AC0DC}"/>
              </a:ext>
            </a:extLst>
          </p:cNvPr>
          <p:cNvSpPr>
            <a:spLocks noGrp="1"/>
          </p:cNvSpPr>
          <p:nvPr>
            <p:ph type="body" sz="quarter" idx="44" hasCustomPrompt="1"/>
          </p:nvPr>
        </p:nvSpPr>
        <p:spPr>
          <a:xfrm>
            <a:off x="31151625" y="13984690"/>
            <a:ext cx="8943564" cy="15734619"/>
          </a:xfrm>
        </p:spPr>
        <p:txBody>
          <a:bodyPr vert="horz" lIns="0" tIns="0" rIns="0" bIns="0" rtlCol="0">
            <a:normAutofit/>
          </a:bodyPr>
          <a:lstStyle>
            <a:lvl1pPr>
              <a:defRPr lang="en-US" sz="2868" kern="1200" spc="82" baseline="0" dirty="0" err="1" smtClean="0">
                <a:solidFill>
                  <a:schemeClr val="tx1"/>
                </a:solidFill>
                <a:latin typeface="+mn-lt"/>
                <a:ea typeface="+mn-ea"/>
                <a:cs typeface="+mn-cs"/>
              </a:defRPr>
            </a:lvl1pPr>
          </a:lstStyle>
          <a:p>
            <a:pPr lvl="0"/>
            <a:r>
              <a:rPr lang="en-US" dirty="0"/>
              <a:t>CONCLUSIONS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37" name="Text Placeholder 76">
            <a:extLst>
              <a:ext uri="{FF2B5EF4-FFF2-40B4-BE49-F238E27FC236}">
                <a16:creationId xmlns:a16="http://schemas.microsoft.com/office/drawing/2014/main" id="{34A4E4D0-3CD7-C0E7-7D52-34F567481C55}"/>
              </a:ext>
            </a:extLst>
          </p:cNvPr>
          <p:cNvSpPr>
            <a:spLocks noGrp="1"/>
          </p:cNvSpPr>
          <p:nvPr>
            <p:ph type="body" sz="quarter" idx="45" hasCustomPrompt="1"/>
          </p:nvPr>
        </p:nvSpPr>
        <p:spPr>
          <a:xfrm>
            <a:off x="41085334" y="13984690"/>
            <a:ext cx="8943564" cy="9333763"/>
          </a:xfrm>
        </p:spPr>
        <p:txBody>
          <a:bodyPr vert="horz" lIns="0" tIns="0" rIns="0" bIns="0" rtlCol="0">
            <a:normAutofit/>
          </a:bodyPr>
          <a:lstStyle>
            <a:lvl1pPr>
              <a:defRPr lang="en-US" sz="2868" kern="1200" spc="82" baseline="0" dirty="0" err="1" smtClean="0">
                <a:solidFill>
                  <a:schemeClr val="tx1"/>
                </a:solidFill>
                <a:latin typeface="+mn-lt"/>
                <a:ea typeface="+mn-ea"/>
                <a:cs typeface="+mn-cs"/>
              </a:defRPr>
            </a:lvl1pPr>
          </a:lstStyle>
          <a:p>
            <a:pPr lvl="0"/>
            <a:r>
              <a:rPr lang="en-US" dirty="0"/>
              <a:t>REFERENCES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Tree>
    <p:extLst>
      <p:ext uri="{BB962C8B-B14F-4D97-AF65-F5344CB8AC3E}">
        <p14:creationId xmlns:p14="http://schemas.microsoft.com/office/powerpoint/2010/main" val="827689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8A16EF-C656-A945-1D1B-C4B66304E706}"/>
              </a:ext>
            </a:extLst>
          </p:cNvPr>
          <p:cNvSpPr>
            <a:spLocks noGrp="1"/>
          </p:cNvSpPr>
          <p:nvPr>
            <p:ph type="title"/>
          </p:nvPr>
        </p:nvSpPr>
        <p:spPr>
          <a:xfrm>
            <a:off x="606204" y="2002105"/>
            <a:ext cx="38449972" cy="2968205"/>
          </a:xfrm>
          <a:prstGeom prst="rect">
            <a:avLst/>
          </a:prstGeom>
        </p:spPr>
        <p:txBody>
          <a:bodyPr vert="horz" lIns="0" tIns="0" rIns="0" bIns="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4ABBF18-40D5-C934-F539-D88AA1C38C6C}"/>
              </a:ext>
            </a:extLst>
          </p:cNvPr>
          <p:cNvSpPr>
            <a:spLocks noGrp="1"/>
          </p:cNvSpPr>
          <p:nvPr>
            <p:ph type="body" idx="1"/>
          </p:nvPr>
        </p:nvSpPr>
        <p:spPr>
          <a:xfrm>
            <a:off x="606204" y="7185875"/>
            <a:ext cx="38449972" cy="2048749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Levels</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B94D78C-E571-87DE-ACDF-26BC56A354BD}"/>
              </a:ext>
            </a:extLst>
          </p:cNvPr>
          <p:cNvSpPr>
            <a:spLocks noGrp="1"/>
          </p:cNvSpPr>
          <p:nvPr>
            <p:ph type="ftr" sz="quarter" idx="3"/>
          </p:nvPr>
        </p:nvSpPr>
        <p:spPr>
          <a:xfrm>
            <a:off x="17231659" y="30059305"/>
            <a:ext cx="33411957" cy="426256"/>
          </a:xfrm>
          <a:prstGeom prst="rect">
            <a:avLst/>
          </a:prstGeom>
        </p:spPr>
        <p:txBody>
          <a:bodyPr vert="horz" lIns="0" tIns="0" rIns="0" bIns="0" rtlCol="0" anchor="b"/>
          <a:lstStyle>
            <a:lvl1pPr algn="r">
              <a:defRPr sz="1803" spc="271" baseline="0">
                <a:solidFill>
                  <a:schemeClr val="tx1"/>
                </a:solidFill>
              </a:defRPr>
            </a:lvl1pPr>
          </a:lstStyle>
          <a:p>
            <a:r>
              <a:rPr lang="en-US" dirty="0"/>
              <a:t>The views and opinions expressed do not </a:t>
            </a:r>
            <a:r>
              <a:rPr lang="en-US" sz="1885" dirty="0"/>
              <a:t>necessarily</a:t>
            </a:r>
            <a:r>
              <a:rPr lang="en-US" dirty="0"/>
              <a:t> reflect the Alzheimer's Association.</a:t>
            </a:r>
          </a:p>
        </p:txBody>
      </p:sp>
    </p:spTree>
    <p:extLst>
      <p:ext uri="{BB962C8B-B14F-4D97-AF65-F5344CB8AC3E}">
        <p14:creationId xmlns:p14="http://schemas.microsoft.com/office/powerpoint/2010/main" val="388501643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2473014" rtl="0" eaLnBrk="1" latinLnBrk="0" hangingPunct="1">
        <a:lnSpc>
          <a:spcPct val="90000"/>
        </a:lnSpc>
        <a:spcBef>
          <a:spcPct val="0"/>
        </a:spcBef>
        <a:buNone/>
        <a:defRPr sz="9015" b="1" kern="1200" spc="492" baseline="0">
          <a:solidFill>
            <a:schemeClr val="tx1"/>
          </a:solidFill>
          <a:latin typeface="+mj-lt"/>
          <a:ea typeface="+mj-ea"/>
          <a:cs typeface="+mj-cs"/>
        </a:defRPr>
      </a:lvl1pPr>
    </p:titleStyle>
    <p:bodyStyle>
      <a:lvl1pPr marL="0" indent="0" algn="l" defTabSz="2473014" rtl="0" eaLnBrk="1" latinLnBrk="0" hangingPunct="1">
        <a:lnSpc>
          <a:spcPct val="120000"/>
        </a:lnSpc>
        <a:spcBef>
          <a:spcPts val="2704"/>
        </a:spcBef>
        <a:spcAft>
          <a:spcPts val="0"/>
        </a:spcAft>
        <a:buFontTx/>
        <a:buNone/>
        <a:defRPr sz="6491" kern="1200" spc="327" baseline="0">
          <a:solidFill>
            <a:schemeClr val="tx1"/>
          </a:solidFill>
          <a:latin typeface="+mn-lt"/>
          <a:ea typeface="+mn-ea"/>
          <a:cs typeface="+mn-cs"/>
        </a:defRPr>
      </a:lvl1pPr>
      <a:lvl2pPr marL="927380" indent="-901620" algn="l" defTabSz="2473014" rtl="0" eaLnBrk="1" latinLnBrk="0" hangingPunct="1">
        <a:lnSpc>
          <a:spcPct val="120000"/>
        </a:lnSpc>
        <a:spcBef>
          <a:spcPts val="1353"/>
        </a:spcBef>
        <a:spcAft>
          <a:spcPts val="0"/>
        </a:spcAft>
        <a:buSzPct val="60000"/>
        <a:buFontTx/>
        <a:buBlip>
          <a:blip r:embed="rId3"/>
        </a:buBlip>
        <a:tabLst/>
        <a:defRPr sz="6491" kern="1200" spc="327" baseline="0">
          <a:solidFill>
            <a:schemeClr val="tx1"/>
          </a:solidFill>
          <a:latin typeface="+mn-lt"/>
          <a:ea typeface="+mn-ea"/>
          <a:cs typeface="+mn-cs"/>
        </a:defRPr>
      </a:lvl2pPr>
      <a:lvl3pPr marL="927380" indent="-901620" algn="l" defTabSz="2473014" rtl="0" eaLnBrk="1" latinLnBrk="0" hangingPunct="1">
        <a:lnSpc>
          <a:spcPct val="120000"/>
        </a:lnSpc>
        <a:spcBef>
          <a:spcPts val="1353"/>
        </a:spcBef>
        <a:spcAft>
          <a:spcPts val="0"/>
        </a:spcAft>
        <a:buSzPct val="60000"/>
        <a:buFontTx/>
        <a:buBlip>
          <a:blip r:embed="rId3"/>
        </a:buBlip>
        <a:tabLst/>
        <a:defRPr sz="6491" kern="1200" spc="327" baseline="0">
          <a:solidFill>
            <a:schemeClr val="tx1"/>
          </a:solidFill>
          <a:latin typeface="+mn-lt"/>
          <a:ea typeface="+mn-ea"/>
          <a:cs typeface="+mn-cs"/>
        </a:defRPr>
      </a:lvl3pPr>
      <a:lvl4pPr marL="927380" indent="-901620" algn="l" defTabSz="2473014" rtl="0" eaLnBrk="1" latinLnBrk="0" hangingPunct="1">
        <a:lnSpc>
          <a:spcPct val="120000"/>
        </a:lnSpc>
        <a:spcBef>
          <a:spcPts val="1353"/>
        </a:spcBef>
        <a:spcAft>
          <a:spcPts val="0"/>
        </a:spcAft>
        <a:buSzPct val="60000"/>
        <a:buFontTx/>
        <a:buBlip>
          <a:blip r:embed="rId3"/>
        </a:buBlip>
        <a:tabLst/>
        <a:defRPr sz="6491" kern="1200" spc="327" baseline="0">
          <a:solidFill>
            <a:schemeClr val="tx1"/>
          </a:solidFill>
          <a:latin typeface="+mn-lt"/>
          <a:ea typeface="+mn-ea"/>
          <a:cs typeface="+mn-cs"/>
        </a:defRPr>
      </a:lvl4pPr>
      <a:lvl5pPr marL="927380" indent="-901620" algn="l" defTabSz="2473014" rtl="0" eaLnBrk="1" latinLnBrk="0" hangingPunct="1">
        <a:lnSpc>
          <a:spcPct val="120000"/>
        </a:lnSpc>
        <a:spcBef>
          <a:spcPts val="1353"/>
        </a:spcBef>
        <a:spcAft>
          <a:spcPts val="0"/>
        </a:spcAft>
        <a:buSzPct val="60000"/>
        <a:buFontTx/>
        <a:buBlip>
          <a:blip r:embed="rId3"/>
        </a:buBlip>
        <a:tabLst/>
        <a:defRPr sz="6491" kern="1200" spc="327" baseline="0">
          <a:solidFill>
            <a:schemeClr val="tx1"/>
          </a:solidFill>
          <a:latin typeface="+mn-lt"/>
          <a:ea typeface="+mn-ea"/>
          <a:cs typeface="+mn-cs"/>
        </a:defRPr>
      </a:lvl5pPr>
      <a:lvl6pPr marL="6800791" indent="-618254" algn="l" defTabSz="2473014" rtl="0" eaLnBrk="1" latinLnBrk="0" hangingPunct="1">
        <a:lnSpc>
          <a:spcPct val="90000"/>
        </a:lnSpc>
        <a:spcBef>
          <a:spcPts val="1353"/>
        </a:spcBef>
        <a:buFont typeface="Arial" panose="020B0604020202020204" pitchFamily="34" charset="0"/>
        <a:buChar char="•"/>
        <a:defRPr sz="4868" kern="1200">
          <a:solidFill>
            <a:schemeClr val="tx1"/>
          </a:solidFill>
          <a:latin typeface="+mn-lt"/>
          <a:ea typeface="+mn-ea"/>
          <a:cs typeface="+mn-cs"/>
        </a:defRPr>
      </a:lvl6pPr>
      <a:lvl7pPr marL="8037296" indent="-618254" algn="l" defTabSz="2473014" rtl="0" eaLnBrk="1" latinLnBrk="0" hangingPunct="1">
        <a:lnSpc>
          <a:spcPct val="90000"/>
        </a:lnSpc>
        <a:spcBef>
          <a:spcPts val="1353"/>
        </a:spcBef>
        <a:buFont typeface="Arial" panose="020B0604020202020204" pitchFamily="34" charset="0"/>
        <a:buChar char="•"/>
        <a:defRPr sz="4868" kern="1200">
          <a:solidFill>
            <a:schemeClr val="tx1"/>
          </a:solidFill>
          <a:latin typeface="+mn-lt"/>
          <a:ea typeface="+mn-ea"/>
          <a:cs typeface="+mn-cs"/>
        </a:defRPr>
      </a:lvl7pPr>
      <a:lvl8pPr marL="9273804" indent="-618254" algn="l" defTabSz="2473014" rtl="0" eaLnBrk="1" latinLnBrk="0" hangingPunct="1">
        <a:lnSpc>
          <a:spcPct val="90000"/>
        </a:lnSpc>
        <a:spcBef>
          <a:spcPts val="1353"/>
        </a:spcBef>
        <a:buFont typeface="Arial" panose="020B0604020202020204" pitchFamily="34" charset="0"/>
        <a:buChar char="•"/>
        <a:defRPr sz="4868" kern="1200">
          <a:solidFill>
            <a:schemeClr val="tx1"/>
          </a:solidFill>
          <a:latin typeface="+mn-lt"/>
          <a:ea typeface="+mn-ea"/>
          <a:cs typeface="+mn-cs"/>
        </a:defRPr>
      </a:lvl8pPr>
      <a:lvl9pPr marL="10510311" indent="-618254" algn="l" defTabSz="2473014" rtl="0" eaLnBrk="1" latinLnBrk="0" hangingPunct="1">
        <a:lnSpc>
          <a:spcPct val="90000"/>
        </a:lnSpc>
        <a:spcBef>
          <a:spcPts val="1353"/>
        </a:spcBef>
        <a:buFont typeface="Arial" panose="020B0604020202020204" pitchFamily="34" charset="0"/>
        <a:buChar char="•"/>
        <a:defRPr sz="4868" kern="1200">
          <a:solidFill>
            <a:schemeClr val="tx1"/>
          </a:solidFill>
          <a:latin typeface="+mn-lt"/>
          <a:ea typeface="+mn-ea"/>
          <a:cs typeface="+mn-cs"/>
        </a:defRPr>
      </a:lvl9pPr>
    </p:bodyStyle>
    <p:otherStyle>
      <a:defPPr>
        <a:defRPr lang="en-US"/>
      </a:defPPr>
      <a:lvl1pPr marL="0" algn="l" defTabSz="2473014" rtl="0" eaLnBrk="1" latinLnBrk="0" hangingPunct="1">
        <a:defRPr sz="4868" kern="1200">
          <a:solidFill>
            <a:schemeClr val="tx1"/>
          </a:solidFill>
          <a:latin typeface="+mn-lt"/>
          <a:ea typeface="+mn-ea"/>
          <a:cs typeface="+mn-cs"/>
        </a:defRPr>
      </a:lvl1pPr>
      <a:lvl2pPr marL="1236507" algn="l" defTabSz="2473014" rtl="0" eaLnBrk="1" latinLnBrk="0" hangingPunct="1">
        <a:defRPr sz="4868" kern="1200">
          <a:solidFill>
            <a:schemeClr val="tx1"/>
          </a:solidFill>
          <a:latin typeface="+mn-lt"/>
          <a:ea typeface="+mn-ea"/>
          <a:cs typeface="+mn-cs"/>
        </a:defRPr>
      </a:lvl2pPr>
      <a:lvl3pPr marL="2473014" algn="l" defTabSz="2473014" rtl="0" eaLnBrk="1" latinLnBrk="0" hangingPunct="1">
        <a:defRPr sz="4868" kern="1200">
          <a:solidFill>
            <a:schemeClr val="tx1"/>
          </a:solidFill>
          <a:latin typeface="+mn-lt"/>
          <a:ea typeface="+mn-ea"/>
          <a:cs typeface="+mn-cs"/>
        </a:defRPr>
      </a:lvl3pPr>
      <a:lvl4pPr marL="3709522" algn="l" defTabSz="2473014" rtl="0" eaLnBrk="1" latinLnBrk="0" hangingPunct="1">
        <a:defRPr sz="4868" kern="1200">
          <a:solidFill>
            <a:schemeClr val="tx1"/>
          </a:solidFill>
          <a:latin typeface="+mn-lt"/>
          <a:ea typeface="+mn-ea"/>
          <a:cs typeface="+mn-cs"/>
        </a:defRPr>
      </a:lvl4pPr>
      <a:lvl5pPr marL="4946029" algn="l" defTabSz="2473014" rtl="0" eaLnBrk="1" latinLnBrk="0" hangingPunct="1">
        <a:defRPr sz="4868" kern="1200">
          <a:solidFill>
            <a:schemeClr val="tx1"/>
          </a:solidFill>
          <a:latin typeface="+mn-lt"/>
          <a:ea typeface="+mn-ea"/>
          <a:cs typeface="+mn-cs"/>
        </a:defRPr>
      </a:lvl5pPr>
      <a:lvl6pPr marL="6182536" algn="l" defTabSz="2473014" rtl="0" eaLnBrk="1" latinLnBrk="0" hangingPunct="1">
        <a:defRPr sz="4868" kern="1200">
          <a:solidFill>
            <a:schemeClr val="tx1"/>
          </a:solidFill>
          <a:latin typeface="+mn-lt"/>
          <a:ea typeface="+mn-ea"/>
          <a:cs typeface="+mn-cs"/>
        </a:defRPr>
      </a:lvl6pPr>
      <a:lvl7pPr marL="7419044" algn="l" defTabSz="2473014" rtl="0" eaLnBrk="1" latinLnBrk="0" hangingPunct="1">
        <a:defRPr sz="4868" kern="1200">
          <a:solidFill>
            <a:schemeClr val="tx1"/>
          </a:solidFill>
          <a:latin typeface="+mn-lt"/>
          <a:ea typeface="+mn-ea"/>
          <a:cs typeface="+mn-cs"/>
        </a:defRPr>
      </a:lvl7pPr>
      <a:lvl8pPr marL="8655550" algn="l" defTabSz="2473014" rtl="0" eaLnBrk="1" latinLnBrk="0" hangingPunct="1">
        <a:defRPr sz="4868" kern="1200">
          <a:solidFill>
            <a:schemeClr val="tx1"/>
          </a:solidFill>
          <a:latin typeface="+mn-lt"/>
          <a:ea typeface="+mn-ea"/>
          <a:cs typeface="+mn-cs"/>
        </a:defRPr>
      </a:lvl8pPr>
      <a:lvl9pPr marL="9892058" algn="l" defTabSz="2473014" rtl="0" eaLnBrk="1" latinLnBrk="0" hangingPunct="1">
        <a:defRPr sz="48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BE72FCB-31B9-9D09-CAA7-38F8AF1D19B2}"/>
              </a:ext>
            </a:extLst>
          </p:cNvPr>
          <p:cNvSpPr>
            <a:spLocks noGrp="1"/>
          </p:cNvSpPr>
          <p:nvPr>
            <p:ph type="title"/>
          </p:nvPr>
        </p:nvSpPr>
        <p:spPr>
          <a:xfrm>
            <a:off x="294651" y="677018"/>
            <a:ext cx="35598015" cy="3069868"/>
          </a:xfrm>
        </p:spPr>
        <p:txBody>
          <a:bodyPr>
            <a:noAutofit/>
          </a:bodyPr>
          <a:lstStyle/>
          <a:p>
            <a:r>
              <a:rPr lang="en-US" dirty="0">
                <a:solidFill>
                  <a:srgbClr val="307180"/>
                </a:solidFill>
                <a:latin typeface="Montserrat" panose="00000500000000000000" pitchFamily="2" charset="0"/>
              </a:rPr>
              <a:t>Communication Training for Medical Professionals: Proof of Concept</a:t>
            </a:r>
          </a:p>
        </p:txBody>
      </p:sp>
      <p:sp>
        <p:nvSpPr>
          <p:cNvPr id="22" name="Text Placeholder 21">
            <a:extLst>
              <a:ext uri="{FF2B5EF4-FFF2-40B4-BE49-F238E27FC236}">
                <a16:creationId xmlns:a16="http://schemas.microsoft.com/office/drawing/2014/main" id="{5A66EEA7-4C69-1CE5-8A6E-0065AE6D59F2}"/>
              </a:ext>
            </a:extLst>
          </p:cNvPr>
          <p:cNvSpPr>
            <a:spLocks noGrp="1"/>
          </p:cNvSpPr>
          <p:nvPr>
            <p:ph type="body" sz="quarter" idx="12"/>
          </p:nvPr>
        </p:nvSpPr>
        <p:spPr>
          <a:xfrm>
            <a:off x="35101183" y="6534289"/>
            <a:ext cx="6388376" cy="2005945"/>
          </a:xfrm>
        </p:spPr>
        <p:txBody>
          <a:bodyPr/>
          <a:lstStyle/>
          <a:p>
            <a:r>
              <a:rPr lang="en-US" sz="12294" dirty="0">
                <a:solidFill>
                  <a:schemeClr val="bg1"/>
                </a:solidFill>
                <a:latin typeface="Montserrat" panose="00000500000000000000" pitchFamily="2" charset="0"/>
              </a:rPr>
              <a:t>34AEC</a:t>
            </a:r>
          </a:p>
        </p:txBody>
      </p:sp>
      <p:sp>
        <p:nvSpPr>
          <p:cNvPr id="41" name="Text Placeholder 40">
            <a:extLst>
              <a:ext uri="{FF2B5EF4-FFF2-40B4-BE49-F238E27FC236}">
                <a16:creationId xmlns:a16="http://schemas.microsoft.com/office/drawing/2014/main" id="{F9F7DDCF-3C89-D080-034F-44E09D78E0CF}"/>
              </a:ext>
            </a:extLst>
          </p:cNvPr>
          <p:cNvSpPr>
            <a:spLocks noGrp="1"/>
          </p:cNvSpPr>
          <p:nvPr>
            <p:ph type="body" sz="quarter" idx="26"/>
          </p:nvPr>
        </p:nvSpPr>
        <p:spPr>
          <a:xfrm>
            <a:off x="388867" y="3975421"/>
            <a:ext cx="23770637" cy="2445251"/>
          </a:xfrm>
        </p:spPr>
        <p:txBody>
          <a:bodyPr/>
          <a:lstStyle/>
          <a:p>
            <a:pPr algn="l"/>
            <a:r>
              <a:rPr lang="en-US" sz="4917" b="1" dirty="0">
                <a:solidFill>
                  <a:srgbClr val="307180"/>
                </a:solidFill>
                <a:latin typeface="Montserrat" panose="00000500000000000000" pitchFamily="2" charset="0"/>
              </a:rPr>
              <a:t>Nancy L Brown, M.A</a:t>
            </a:r>
            <a:r>
              <a:rPr lang="en-US" sz="3278" b="1" dirty="0">
                <a:solidFill>
                  <a:srgbClr val="307180"/>
                </a:solidFill>
                <a:latin typeface="Montserrat" panose="00000500000000000000" pitchFamily="2" charset="0"/>
              </a:rPr>
              <a:t>.</a:t>
            </a:r>
            <a:r>
              <a:rPr lang="en-US" sz="3278" dirty="0">
                <a:solidFill>
                  <a:srgbClr val="307180"/>
                </a:solidFill>
                <a:latin typeface="Montserrat" panose="00000500000000000000" pitchFamily="2" charset="0"/>
              </a:rPr>
              <a:t>, Jerusalem, Israel; University of Edinburgh, Edinburgh, U.K.</a:t>
            </a:r>
          </a:p>
          <a:p>
            <a:pPr algn="l"/>
            <a:r>
              <a:rPr lang="en-US" sz="4917" b="1" dirty="0">
                <a:solidFill>
                  <a:srgbClr val="307180"/>
                </a:solidFill>
                <a:latin typeface="Montserrat" panose="00000500000000000000" pitchFamily="2" charset="0"/>
              </a:rPr>
              <a:t>Vicki de Klerk-Rubin, R.N., MBA</a:t>
            </a:r>
            <a:r>
              <a:rPr lang="en-US" sz="3278" dirty="0">
                <a:solidFill>
                  <a:srgbClr val="307180"/>
                </a:solidFill>
                <a:latin typeface="Montserrat" panose="00000500000000000000" pitchFamily="2" charset="0"/>
              </a:rPr>
              <a:t>, The Netherlands; Validation Training Institute</a:t>
            </a:r>
          </a:p>
        </p:txBody>
      </p:sp>
      <p:sp>
        <p:nvSpPr>
          <p:cNvPr id="129" name="Text Placeholder 128">
            <a:extLst>
              <a:ext uri="{FF2B5EF4-FFF2-40B4-BE49-F238E27FC236}">
                <a16:creationId xmlns:a16="http://schemas.microsoft.com/office/drawing/2014/main" id="{18E1D746-CDCD-B709-414C-23A1DC77AAD1}"/>
              </a:ext>
            </a:extLst>
          </p:cNvPr>
          <p:cNvSpPr>
            <a:spLocks noGrp="1"/>
          </p:cNvSpPr>
          <p:nvPr>
            <p:ph type="body" sz="quarter" idx="29"/>
          </p:nvPr>
        </p:nvSpPr>
        <p:spPr>
          <a:xfrm>
            <a:off x="15039717" y="8725519"/>
            <a:ext cx="5132907" cy="685159"/>
          </a:xfrm>
        </p:spPr>
        <p:txBody>
          <a:bodyPr/>
          <a:lstStyle/>
          <a:p>
            <a:r>
              <a:rPr lang="en-US" dirty="0"/>
              <a:t>INTRODUCTION</a:t>
            </a:r>
          </a:p>
        </p:txBody>
      </p:sp>
      <p:sp>
        <p:nvSpPr>
          <p:cNvPr id="130" name="Text Placeholder 129">
            <a:extLst>
              <a:ext uri="{FF2B5EF4-FFF2-40B4-BE49-F238E27FC236}">
                <a16:creationId xmlns:a16="http://schemas.microsoft.com/office/drawing/2014/main" id="{0F279A2B-8644-5F0C-3AC7-327494F982C4}"/>
              </a:ext>
            </a:extLst>
          </p:cNvPr>
          <p:cNvSpPr>
            <a:spLocks noGrp="1"/>
          </p:cNvSpPr>
          <p:nvPr>
            <p:ph type="body" sz="quarter" idx="30"/>
          </p:nvPr>
        </p:nvSpPr>
        <p:spPr>
          <a:xfrm>
            <a:off x="16310921" y="12694095"/>
            <a:ext cx="5132907" cy="685159"/>
          </a:xfrm>
        </p:spPr>
        <p:txBody>
          <a:bodyPr/>
          <a:lstStyle/>
          <a:p>
            <a:r>
              <a:rPr lang="en-US" dirty="0"/>
              <a:t>METHODS</a:t>
            </a:r>
          </a:p>
        </p:txBody>
      </p:sp>
      <p:sp>
        <p:nvSpPr>
          <p:cNvPr id="131" name="Text Placeholder 130">
            <a:extLst>
              <a:ext uri="{FF2B5EF4-FFF2-40B4-BE49-F238E27FC236}">
                <a16:creationId xmlns:a16="http://schemas.microsoft.com/office/drawing/2014/main" id="{C4AEF5BD-00A0-9C93-6764-B878F9DCFE87}"/>
              </a:ext>
            </a:extLst>
          </p:cNvPr>
          <p:cNvSpPr>
            <a:spLocks noGrp="1"/>
          </p:cNvSpPr>
          <p:nvPr>
            <p:ph type="body" sz="quarter" idx="31"/>
          </p:nvPr>
        </p:nvSpPr>
        <p:spPr>
          <a:xfrm>
            <a:off x="22738273" y="12694095"/>
            <a:ext cx="5132907" cy="685159"/>
          </a:xfrm>
        </p:spPr>
        <p:txBody>
          <a:bodyPr/>
          <a:lstStyle/>
          <a:p>
            <a:r>
              <a:rPr lang="en-US" dirty="0"/>
              <a:t>RESULTS</a:t>
            </a:r>
          </a:p>
        </p:txBody>
      </p:sp>
      <p:sp>
        <p:nvSpPr>
          <p:cNvPr id="132" name="Text Placeholder 131">
            <a:extLst>
              <a:ext uri="{FF2B5EF4-FFF2-40B4-BE49-F238E27FC236}">
                <a16:creationId xmlns:a16="http://schemas.microsoft.com/office/drawing/2014/main" id="{16DE16C4-8CB5-9594-26B5-0D89F2A6ADD5}"/>
              </a:ext>
            </a:extLst>
          </p:cNvPr>
          <p:cNvSpPr>
            <a:spLocks noGrp="1"/>
          </p:cNvSpPr>
          <p:nvPr>
            <p:ph type="body" sz="quarter" idx="32"/>
          </p:nvPr>
        </p:nvSpPr>
        <p:spPr>
          <a:xfrm>
            <a:off x="29136804" y="12694095"/>
            <a:ext cx="5132907" cy="685159"/>
          </a:xfrm>
        </p:spPr>
        <p:txBody>
          <a:bodyPr/>
          <a:lstStyle/>
          <a:p>
            <a:r>
              <a:rPr lang="en-US" dirty="0"/>
              <a:t>CONLUSIONS</a:t>
            </a:r>
          </a:p>
        </p:txBody>
      </p:sp>
      <p:sp>
        <p:nvSpPr>
          <p:cNvPr id="137" name="Text Placeholder 136">
            <a:extLst>
              <a:ext uri="{FF2B5EF4-FFF2-40B4-BE49-F238E27FC236}">
                <a16:creationId xmlns:a16="http://schemas.microsoft.com/office/drawing/2014/main" id="{EAC555FB-F655-5FEB-6C0D-2B91874814F2}"/>
              </a:ext>
            </a:extLst>
          </p:cNvPr>
          <p:cNvSpPr>
            <a:spLocks noGrp="1"/>
          </p:cNvSpPr>
          <p:nvPr>
            <p:ph type="body" sz="quarter" idx="42"/>
          </p:nvPr>
        </p:nvSpPr>
        <p:spPr>
          <a:xfrm>
            <a:off x="16302685" y="13984689"/>
            <a:ext cx="5758902" cy="15734619"/>
          </a:xfrm>
        </p:spPr>
        <p:txBody>
          <a:bodyPr>
            <a:normAutofit/>
          </a:bodyPr>
          <a:lstStyle/>
          <a:p>
            <a:pPr algn="l"/>
            <a:r>
              <a:rPr lang="en-US" sz="2623" dirty="0">
                <a:latin typeface="Montserrat" panose="00000500000000000000" pitchFamily="2" charset="0"/>
              </a:rPr>
              <a:t>The pilot program included physicians and other healthcare professionals. In this single-group design, pre- and</a:t>
            </a:r>
          </a:p>
          <a:p>
            <a:pPr algn="l"/>
            <a:r>
              <a:rPr lang="en-US" sz="2623" dirty="0">
                <a:latin typeface="Montserrat" panose="00000500000000000000" pitchFamily="2" charset="0"/>
              </a:rPr>
              <a:t>post-surveys consisted of a knowledge scale and SRDB (self-efficacy) ranked on a Likert scale of 1 to 5 and</a:t>
            </a:r>
          </a:p>
          <a:p>
            <a:pPr algn="l"/>
            <a:r>
              <a:rPr lang="en-US" sz="2623" dirty="0">
                <a:latin typeface="Montserrat" panose="00000500000000000000" pitchFamily="2" charset="0"/>
              </a:rPr>
              <a:t>analyzed using SPSS. Post-training individual interviews concluded the beta-testing. Thirty professionals enrolled in</a:t>
            </a:r>
          </a:p>
          <a:p>
            <a:pPr algn="l"/>
            <a:r>
              <a:rPr lang="en-US" sz="2623" dirty="0">
                <a:latin typeface="Montserrat" panose="00000500000000000000" pitchFamily="2" charset="0"/>
              </a:rPr>
              <a:t>the training; eight participants completed every aspect of the beta-testing.</a:t>
            </a:r>
          </a:p>
        </p:txBody>
      </p:sp>
      <p:sp>
        <p:nvSpPr>
          <p:cNvPr id="341" name="TextBox 340">
            <a:extLst>
              <a:ext uri="{FF2B5EF4-FFF2-40B4-BE49-F238E27FC236}">
                <a16:creationId xmlns:a16="http://schemas.microsoft.com/office/drawing/2014/main" id="{92D27A27-CF7A-851B-6C8A-F11BC8147CF5}"/>
              </a:ext>
            </a:extLst>
          </p:cNvPr>
          <p:cNvSpPr txBox="1"/>
          <p:nvPr/>
        </p:nvSpPr>
        <p:spPr>
          <a:xfrm>
            <a:off x="32749049" y="5780912"/>
            <a:ext cx="0" cy="0"/>
          </a:xfrm>
          <a:prstGeom prst="rect">
            <a:avLst/>
          </a:prstGeom>
        </p:spPr>
        <p:txBody>
          <a:bodyPr vert="horz" wrap="none" lIns="0" tIns="0" rIns="0" bIns="0" numCol="1" rtlCol="0">
            <a:noAutofit/>
          </a:bodyPr>
          <a:lstStyle/>
          <a:p>
            <a:pPr>
              <a:lnSpc>
                <a:spcPts val="2459"/>
              </a:lnSpc>
              <a:spcAft>
                <a:spcPts val="410"/>
              </a:spcAft>
            </a:pPr>
            <a:endParaRPr lang="en-US" sz="1967" spc="41" dirty="0"/>
          </a:p>
        </p:txBody>
      </p:sp>
      <p:sp>
        <p:nvSpPr>
          <p:cNvPr id="4" name="Text Placeholder 3">
            <a:extLst>
              <a:ext uri="{FF2B5EF4-FFF2-40B4-BE49-F238E27FC236}">
                <a16:creationId xmlns:a16="http://schemas.microsoft.com/office/drawing/2014/main" id="{E7877873-FE12-2545-D1C4-94EC05CA968A}"/>
              </a:ext>
            </a:extLst>
          </p:cNvPr>
          <p:cNvSpPr>
            <a:spLocks noGrp="1"/>
          </p:cNvSpPr>
          <p:nvPr>
            <p:ph type="body" sz="quarter" idx="41"/>
          </p:nvPr>
        </p:nvSpPr>
        <p:spPr>
          <a:xfrm>
            <a:off x="18408533" y="27176093"/>
            <a:ext cx="9462646" cy="2290473"/>
          </a:xfrm>
        </p:spPr>
        <p:txBody>
          <a:bodyPr/>
          <a:lstStyle/>
          <a:p>
            <a:r>
              <a:rPr lang="en-US" sz="4267" b="1" dirty="0">
                <a:solidFill>
                  <a:srgbClr val="000000"/>
                </a:solidFill>
                <a:latin typeface="Montserrat" panose="00000500000000000000" pitchFamily="2" charset="0"/>
              </a:rPr>
              <a:t>Validation Training Institute</a:t>
            </a:r>
          </a:p>
          <a:p>
            <a:r>
              <a:rPr lang="en-US" sz="4267" b="1" dirty="0">
                <a:solidFill>
                  <a:srgbClr val="000000"/>
                </a:solidFill>
                <a:latin typeface="Montserrat" panose="00000500000000000000" pitchFamily="2" charset="0"/>
              </a:rPr>
              <a:t>nancy@vfvalidation.org</a:t>
            </a:r>
          </a:p>
        </p:txBody>
      </p:sp>
      <p:sp>
        <p:nvSpPr>
          <p:cNvPr id="6" name="Text Placeholder 5">
            <a:extLst>
              <a:ext uri="{FF2B5EF4-FFF2-40B4-BE49-F238E27FC236}">
                <a16:creationId xmlns:a16="http://schemas.microsoft.com/office/drawing/2014/main" id="{B9728D00-7B43-017A-0F4C-419B129B163B}"/>
              </a:ext>
            </a:extLst>
          </p:cNvPr>
          <p:cNvSpPr>
            <a:spLocks noGrp="1"/>
          </p:cNvSpPr>
          <p:nvPr>
            <p:ph type="body" sz="quarter" idx="34"/>
          </p:nvPr>
        </p:nvSpPr>
        <p:spPr>
          <a:xfrm>
            <a:off x="33478315" y="24583382"/>
            <a:ext cx="5132907" cy="685159"/>
          </a:xfrm>
        </p:spPr>
        <p:txBody>
          <a:bodyPr>
            <a:normAutofit lnSpcReduction="10000"/>
          </a:bodyPr>
          <a:lstStyle/>
          <a:p>
            <a:r>
              <a:rPr lang="en-US" dirty="0">
                <a:solidFill>
                  <a:srgbClr val="000000"/>
                </a:solidFill>
                <a:latin typeface="Montserrat ExtraBold" panose="00000900000000000000" pitchFamily="2" charset="0"/>
              </a:rPr>
              <a:t>CONTACT US</a:t>
            </a:r>
          </a:p>
        </p:txBody>
      </p:sp>
      <p:pic>
        <p:nvPicPr>
          <p:cNvPr id="9" name="Picture 8">
            <a:extLst>
              <a:ext uri="{FF2B5EF4-FFF2-40B4-BE49-F238E27FC236}">
                <a16:creationId xmlns:a16="http://schemas.microsoft.com/office/drawing/2014/main" id="{4CD87898-B68B-3654-E483-1F2508BA4C53}"/>
              </a:ext>
            </a:extLst>
          </p:cNvPr>
          <p:cNvPicPr>
            <a:picLocks noChangeAspect="1"/>
          </p:cNvPicPr>
          <p:nvPr/>
        </p:nvPicPr>
        <p:blipFill rotWithShape="1">
          <a:blip r:embed="rId3"/>
          <a:srcRect t="48"/>
          <a:stretch/>
        </p:blipFill>
        <p:spPr>
          <a:xfrm>
            <a:off x="13865568" y="6352893"/>
            <a:ext cx="26291016" cy="20254346"/>
          </a:xfrm>
          <a:prstGeom prst="rect">
            <a:avLst/>
          </a:prstGeom>
        </p:spPr>
      </p:pic>
      <p:sp>
        <p:nvSpPr>
          <p:cNvPr id="23" name="TextBox 22">
            <a:extLst>
              <a:ext uri="{FF2B5EF4-FFF2-40B4-BE49-F238E27FC236}">
                <a16:creationId xmlns:a16="http://schemas.microsoft.com/office/drawing/2014/main" id="{037BEB63-78A1-9405-CBAF-8FE515EE4260}"/>
              </a:ext>
            </a:extLst>
          </p:cNvPr>
          <p:cNvSpPr txBox="1"/>
          <p:nvPr/>
        </p:nvSpPr>
        <p:spPr>
          <a:xfrm>
            <a:off x="46258562" y="1435899"/>
            <a:ext cx="5636104" cy="2539521"/>
          </a:xfrm>
          <a:prstGeom prst="rect">
            <a:avLst/>
          </a:prstGeom>
        </p:spPr>
        <p:txBody>
          <a:bodyPr vert="horz" wrap="square" lIns="0" tIns="0" rIns="0" bIns="0" numCol="1" rtlCol="0">
            <a:noAutofit/>
          </a:bodyPr>
          <a:lstStyle/>
          <a:p>
            <a:pPr>
              <a:lnSpc>
                <a:spcPct val="150000"/>
              </a:lnSpc>
              <a:spcAft>
                <a:spcPts val="410"/>
              </a:spcAft>
            </a:pPr>
            <a:r>
              <a:rPr lang="en-US" sz="4426" b="1" dirty="0">
                <a:solidFill>
                  <a:srgbClr val="307180"/>
                </a:solidFill>
                <a:latin typeface="arial" panose="020B0604020202020204" pitchFamily="34" charset="0"/>
              </a:rPr>
              <a:t>GSA 2024</a:t>
            </a:r>
          </a:p>
          <a:p>
            <a:pPr>
              <a:lnSpc>
                <a:spcPts val="2459"/>
              </a:lnSpc>
              <a:spcAft>
                <a:spcPts val="410"/>
              </a:spcAft>
            </a:pPr>
            <a:r>
              <a:rPr lang="en-US" sz="4426" b="1" dirty="0">
                <a:solidFill>
                  <a:srgbClr val="307180"/>
                </a:solidFill>
                <a:latin typeface="arial" panose="020B0604020202020204" pitchFamily="34" charset="0"/>
              </a:rPr>
              <a:t>1795400 </a:t>
            </a:r>
          </a:p>
          <a:p>
            <a:pPr>
              <a:lnSpc>
                <a:spcPts val="2459"/>
              </a:lnSpc>
              <a:spcAft>
                <a:spcPts val="410"/>
              </a:spcAft>
            </a:pPr>
            <a:endParaRPr lang="en-US" sz="4426" spc="41" dirty="0">
              <a:solidFill>
                <a:srgbClr val="307180"/>
              </a:solidFill>
              <a:latin typeface="Montserrat" panose="00000500000000000000" pitchFamily="2" charset="0"/>
            </a:endParaRPr>
          </a:p>
        </p:txBody>
      </p:sp>
      <p:sp>
        <p:nvSpPr>
          <p:cNvPr id="28" name="TextBox 27">
            <a:extLst>
              <a:ext uri="{FF2B5EF4-FFF2-40B4-BE49-F238E27FC236}">
                <a16:creationId xmlns:a16="http://schemas.microsoft.com/office/drawing/2014/main" id="{3254DEDF-B092-FFD2-97B8-E809AA6818E4}"/>
              </a:ext>
            </a:extLst>
          </p:cNvPr>
          <p:cNvSpPr txBox="1"/>
          <p:nvPr/>
        </p:nvSpPr>
        <p:spPr>
          <a:xfrm>
            <a:off x="15198542" y="7024142"/>
            <a:ext cx="23418735" cy="7673349"/>
          </a:xfrm>
          <a:prstGeom prst="rect">
            <a:avLst/>
          </a:prstGeom>
        </p:spPr>
        <p:txBody>
          <a:bodyPr vert="horz" wrap="square" lIns="0" tIns="0" rIns="0" bIns="0" numCol="1" rtlCol="0">
            <a:noAutofit/>
          </a:bodyPr>
          <a:lstStyle/>
          <a:p>
            <a:pPr algn="l"/>
            <a:r>
              <a:rPr lang="en-US" sz="7200" spc="41" dirty="0">
                <a:solidFill>
                  <a:schemeClr val="bg1"/>
                </a:solidFill>
                <a:latin typeface="Montserrat ExtraBold" panose="00000900000000000000" pitchFamily="2" charset="0"/>
              </a:rPr>
              <a:t>The Validation for Medical Professionals Training effectively brought new insights and skills to medical professionals.</a:t>
            </a:r>
          </a:p>
          <a:p>
            <a:pPr algn="l"/>
            <a:r>
              <a:rPr lang="en-US" sz="5120" spc="41" dirty="0">
                <a:solidFill>
                  <a:schemeClr val="bg1"/>
                </a:solidFill>
                <a:latin typeface="Montserrat ExtraBold" panose="00000900000000000000" pitchFamily="2" charset="0"/>
              </a:rPr>
              <a:t> </a:t>
            </a:r>
          </a:p>
          <a:p>
            <a:pPr algn="l"/>
            <a:r>
              <a:rPr lang="en-US" sz="6000" dirty="0">
                <a:solidFill>
                  <a:schemeClr val="bg1"/>
                </a:solidFill>
                <a:latin typeface="Montserrat ExtraBold" panose="00000900000000000000" pitchFamily="2" charset="0"/>
              </a:rPr>
              <a:t>“Validation has made me a better doctor. It has changed my perspective on aging” (participant).</a:t>
            </a:r>
            <a:endParaRPr lang="en-US" sz="6000" spc="41" dirty="0">
              <a:solidFill>
                <a:schemeClr val="bg1"/>
              </a:solidFill>
              <a:latin typeface="Montserrat ExtraBold" panose="00000900000000000000" pitchFamily="2" charset="0"/>
            </a:endParaRPr>
          </a:p>
        </p:txBody>
      </p:sp>
      <p:sp>
        <p:nvSpPr>
          <p:cNvPr id="31" name="TextBox 30">
            <a:extLst>
              <a:ext uri="{FF2B5EF4-FFF2-40B4-BE49-F238E27FC236}">
                <a16:creationId xmlns:a16="http://schemas.microsoft.com/office/drawing/2014/main" id="{29169141-ED1D-7C44-6F8D-B7734B81F31E}"/>
              </a:ext>
            </a:extLst>
          </p:cNvPr>
          <p:cNvSpPr txBox="1"/>
          <p:nvPr/>
        </p:nvSpPr>
        <p:spPr>
          <a:xfrm>
            <a:off x="24620154" y="10238892"/>
            <a:ext cx="16869404" cy="13629678"/>
          </a:xfrm>
          <a:prstGeom prst="rect">
            <a:avLst/>
          </a:prstGeom>
        </p:spPr>
        <p:txBody>
          <a:bodyPr vert="horz" wrap="square" lIns="0" tIns="0" rIns="0" bIns="0" numCol="1" rtlCol="0">
            <a:noAutofit/>
          </a:bodyPr>
          <a:lstStyle/>
          <a:p>
            <a:pPr>
              <a:lnSpc>
                <a:spcPts val="2459"/>
              </a:lnSpc>
              <a:spcAft>
                <a:spcPts val="410"/>
              </a:spcAft>
            </a:pPr>
            <a:r>
              <a:rPr lang="en-US" sz="2623" spc="41" dirty="0">
                <a:solidFill>
                  <a:schemeClr val="bg1"/>
                </a:solidFill>
                <a:latin typeface="Montserrat" panose="00000500000000000000" pitchFamily="2" charset="0"/>
              </a:rPr>
              <a:t> </a:t>
            </a:r>
          </a:p>
        </p:txBody>
      </p:sp>
      <p:sp>
        <p:nvSpPr>
          <p:cNvPr id="2" name="TextBox 1">
            <a:extLst>
              <a:ext uri="{FF2B5EF4-FFF2-40B4-BE49-F238E27FC236}">
                <a16:creationId xmlns:a16="http://schemas.microsoft.com/office/drawing/2014/main" id="{76F3BDA3-50EA-B678-A17C-89DA8EBAEF5A}"/>
              </a:ext>
            </a:extLst>
          </p:cNvPr>
          <p:cNvSpPr txBox="1"/>
          <p:nvPr/>
        </p:nvSpPr>
        <p:spPr>
          <a:xfrm>
            <a:off x="34269710" y="22684280"/>
            <a:ext cx="749378" cy="749378"/>
          </a:xfrm>
          <a:prstGeom prst="rect">
            <a:avLst/>
          </a:prstGeom>
        </p:spPr>
        <p:txBody>
          <a:bodyPr vert="horz" wrap="none" lIns="0" tIns="0" rIns="0" bIns="0" numCol="1" rtlCol="0">
            <a:noAutofit/>
          </a:bodyPr>
          <a:lstStyle/>
          <a:p>
            <a:pPr>
              <a:lnSpc>
                <a:spcPts val="2459"/>
              </a:lnSpc>
              <a:spcAft>
                <a:spcPts val="410"/>
              </a:spcAft>
            </a:pPr>
            <a:endParaRPr lang="en-US" sz="1967" spc="41" dirty="0"/>
          </a:p>
        </p:txBody>
      </p:sp>
      <p:sp>
        <p:nvSpPr>
          <p:cNvPr id="12" name="Text Placeholder 134">
            <a:extLst>
              <a:ext uri="{FF2B5EF4-FFF2-40B4-BE49-F238E27FC236}">
                <a16:creationId xmlns:a16="http://schemas.microsoft.com/office/drawing/2014/main" id="{BD30D3F2-9546-F053-F8FC-736EF8F2871D}"/>
              </a:ext>
            </a:extLst>
          </p:cNvPr>
          <p:cNvSpPr txBox="1">
            <a:spLocks/>
          </p:cNvSpPr>
          <p:nvPr/>
        </p:nvSpPr>
        <p:spPr>
          <a:xfrm>
            <a:off x="-1" y="6439198"/>
            <a:ext cx="13865567" cy="24126652"/>
          </a:xfrm>
          <a:prstGeom prst="rect">
            <a:avLst/>
          </a:prstGeom>
          <a:solidFill>
            <a:schemeClr val="accent2">
              <a:lumMod val="60000"/>
              <a:lumOff val="40000"/>
            </a:schemeClr>
          </a:solidFill>
          <a:ln w="76200">
            <a:solidFill>
              <a:srgbClr val="000000"/>
            </a:solidFill>
          </a:ln>
        </p:spPr>
        <p:txBody>
          <a:bodyPr vert="horz" lIns="0" tIns="0" rIns="0" bIns="0" rtlCol="0">
            <a:normAutofit fontScale="40000" lnSpcReduction="20000"/>
          </a:bodyPr>
          <a:lstStyle>
            <a:lvl1pPr marL="0" indent="0" algn="l" defTabSz="3017543" rtl="0" eaLnBrk="1" latinLnBrk="0" hangingPunct="1">
              <a:lnSpc>
                <a:spcPct val="120000"/>
              </a:lnSpc>
              <a:spcBef>
                <a:spcPts val="3300"/>
              </a:spcBef>
              <a:spcAft>
                <a:spcPts val="0"/>
              </a:spcAft>
              <a:buFontTx/>
              <a:buNone/>
              <a:defRPr lang="en-US" sz="3500" kern="1200" spc="100" baseline="0" dirty="0" err="1" smtClean="0">
                <a:solidFill>
                  <a:schemeClr val="tx1"/>
                </a:solidFill>
                <a:latin typeface="+mn-lt"/>
                <a:ea typeface="+mn-ea"/>
                <a:cs typeface="+mn-cs"/>
              </a:defRPr>
            </a:lvl1pPr>
            <a:lvl2pPr marL="1131579" indent="-1100146" algn="l" defTabSz="3017543" rtl="0" eaLnBrk="1" latinLnBrk="0" hangingPunct="1">
              <a:lnSpc>
                <a:spcPct val="120000"/>
              </a:lnSpc>
              <a:spcBef>
                <a:spcPts val="1650"/>
              </a:spcBef>
              <a:spcAft>
                <a:spcPts val="0"/>
              </a:spcAft>
              <a:buSzPct val="60000"/>
              <a:buFontTx/>
              <a:buBlip>
                <a:blip r:embed="rId4"/>
              </a:buBlip>
              <a:tabLst/>
              <a:defRPr sz="7920" kern="1200" spc="400" baseline="0">
                <a:solidFill>
                  <a:schemeClr val="tx1"/>
                </a:solidFill>
                <a:latin typeface="+mn-lt"/>
                <a:ea typeface="+mn-ea"/>
                <a:cs typeface="+mn-cs"/>
              </a:defRPr>
            </a:lvl2pPr>
            <a:lvl3pPr marL="1131579" indent="-1100146" algn="l" defTabSz="3017543" rtl="0" eaLnBrk="1" latinLnBrk="0" hangingPunct="1">
              <a:lnSpc>
                <a:spcPct val="120000"/>
              </a:lnSpc>
              <a:spcBef>
                <a:spcPts val="1650"/>
              </a:spcBef>
              <a:spcAft>
                <a:spcPts val="0"/>
              </a:spcAft>
              <a:buSzPct val="60000"/>
              <a:buFontTx/>
              <a:buBlip>
                <a:blip r:embed="rId4"/>
              </a:buBlip>
              <a:tabLst/>
              <a:defRPr sz="7920" kern="1200" spc="400" baseline="0">
                <a:solidFill>
                  <a:schemeClr val="tx1"/>
                </a:solidFill>
                <a:latin typeface="+mn-lt"/>
                <a:ea typeface="+mn-ea"/>
                <a:cs typeface="+mn-cs"/>
              </a:defRPr>
            </a:lvl3pPr>
            <a:lvl4pPr marL="1131579" indent="-1100146" algn="l" defTabSz="3017543" rtl="0" eaLnBrk="1" latinLnBrk="0" hangingPunct="1">
              <a:lnSpc>
                <a:spcPct val="120000"/>
              </a:lnSpc>
              <a:spcBef>
                <a:spcPts val="1650"/>
              </a:spcBef>
              <a:spcAft>
                <a:spcPts val="0"/>
              </a:spcAft>
              <a:buSzPct val="60000"/>
              <a:buFontTx/>
              <a:buBlip>
                <a:blip r:embed="rId4"/>
              </a:buBlip>
              <a:tabLst/>
              <a:defRPr sz="7920" kern="1200" spc="400" baseline="0">
                <a:solidFill>
                  <a:schemeClr val="tx1"/>
                </a:solidFill>
                <a:latin typeface="+mn-lt"/>
                <a:ea typeface="+mn-ea"/>
                <a:cs typeface="+mn-cs"/>
              </a:defRPr>
            </a:lvl4pPr>
            <a:lvl5pPr marL="1131579" indent="-1100146" algn="l" defTabSz="3017543" rtl="0" eaLnBrk="1" latinLnBrk="0" hangingPunct="1">
              <a:lnSpc>
                <a:spcPct val="120000"/>
              </a:lnSpc>
              <a:spcBef>
                <a:spcPts val="1650"/>
              </a:spcBef>
              <a:spcAft>
                <a:spcPts val="0"/>
              </a:spcAft>
              <a:buSzPct val="60000"/>
              <a:buFontTx/>
              <a:buBlip>
                <a:blip r:embed="rId4"/>
              </a:buBlip>
              <a:tabLst/>
              <a:defRPr sz="7920" kern="1200" spc="400" baseline="0">
                <a:solidFill>
                  <a:schemeClr val="tx1"/>
                </a:solidFill>
                <a:latin typeface="+mn-lt"/>
                <a:ea typeface="+mn-ea"/>
                <a:cs typeface="+mn-cs"/>
              </a:defRPr>
            </a:lvl5pPr>
            <a:lvl6pPr marL="8298245" indent="-754386" algn="l" defTabSz="3017543"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6pPr>
            <a:lvl7pPr marL="9807016" indent="-754386" algn="l" defTabSz="3017543"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7pPr>
            <a:lvl8pPr marL="11315788" indent="-754386" algn="l" defTabSz="3017543"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8pPr>
            <a:lvl9pPr marL="12824559" indent="-754386" algn="l" defTabSz="3017543"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9pPr>
          </a:lstStyle>
          <a:p>
            <a:pPr algn="ctr"/>
            <a:endParaRPr lang="en-US" sz="2623" b="1" dirty="0">
              <a:solidFill>
                <a:schemeClr val="bg1"/>
              </a:solidFill>
              <a:latin typeface="Montserrat" panose="00000500000000000000" pitchFamily="2" charset="0"/>
            </a:endParaRPr>
          </a:p>
          <a:p>
            <a:pPr marL="108000" algn="ctr"/>
            <a:r>
              <a:rPr lang="en-US" sz="12000" b="1" dirty="0">
                <a:latin typeface="Montserrat" panose="00000500000000000000" pitchFamily="2" charset="0"/>
              </a:rPr>
              <a:t>Introduction:</a:t>
            </a:r>
          </a:p>
          <a:p>
            <a:pPr marL="558800" indent="-374650">
              <a:buFont typeface="Arial" panose="020B0604020202020204" pitchFamily="34" charset="0"/>
              <a:buChar char="•"/>
            </a:pPr>
            <a:r>
              <a:rPr lang="en-US" sz="12000" dirty="0">
                <a:solidFill>
                  <a:srgbClr val="000000"/>
                </a:solidFill>
                <a:latin typeface="Montserrat" panose="00000500000000000000" pitchFamily="2" charset="0"/>
              </a:rPr>
              <a:t>Physicians, medical students, and other medical professionals receive little or no dementia-specific training to help them communicate effectively with older adults living with cognitive change.  </a:t>
            </a:r>
          </a:p>
          <a:p>
            <a:pPr marL="108000" algn="ctr"/>
            <a:r>
              <a:rPr lang="en-US" sz="12000" b="1" dirty="0">
                <a:solidFill>
                  <a:srgbClr val="000000"/>
                </a:solidFill>
                <a:latin typeface="Montserrat" panose="00000500000000000000" pitchFamily="2" charset="0"/>
              </a:rPr>
              <a:t>Methods:   </a:t>
            </a:r>
          </a:p>
          <a:p>
            <a:pPr marL="558800" indent="-374650">
              <a:buFont typeface="Arial" panose="020B0604020202020204" pitchFamily="34" charset="0"/>
              <a:buChar char="•"/>
            </a:pPr>
            <a:r>
              <a:rPr lang="en-US" sz="12000" dirty="0">
                <a:solidFill>
                  <a:srgbClr val="000000"/>
                </a:solidFill>
                <a:latin typeface="Montserrat" panose="00000500000000000000" pitchFamily="2" charset="0"/>
              </a:rPr>
              <a:t>Pre- and post-surveys: (1) Knowledge scale; (2) Self-Efficacy to Respond to Disruptive Behaviors (SRDB) ranked on a Likert scale of 1 to 5 and analyzed using SPSS. </a:t>
            </a:r>
          </a:p>
          <a:p>
            <a:pPr marL="558800" indent="-374650">
              <a:buFont typeface="Arial" panose="020B0604020202020204" pitchFamily="34" charset="0"/>
              <a:buChar char="•"/>
            </a:pPr>
            <a:r>
              <a:rPr lang="en-US" sz="12000" dirty="0">
                <a:solidFill>
                  <a:srgbClr val="000000"/>
                </a:solidFill>
                <a:latin typeface="Montserrat" panose="00000500000000000000" pitchFamily="2" charset="0"/>
              </a:rPr>
              <a:t>Post-training individual interviews concluded the beta-testing. </a:t>
            </a:r>
          </a:p>
          <a:p>
            <a:pPr marL="108000" algn="ctr"/>
            <a:r>
              <a:rPr lang="en-US" sz="12000" b="1" dirty="0">
                <a:solidFill>
                  <a:srgbClr val="000000"/>
                </a:solidFill>
                <a:latin typeface="Montserrat" panose="00000500000000000000" pitchFamily="2" charset="0"/>
              </a:rPr>
              <a:t>Result:</a:t>
            </a:r>
          </a:p>
          <a:p>
            <a:pPr marL="457200"/>
            <a:r>
              <a:rPr lang="en-US" sz="12000" dirty="0">
                <a:solidFill>
                  <a:srgbClr val="000000"/>
                </a:solidFill>
                <a:latin typeface="Montserrat" panose="00000500000000000000" pitchFamily="2" charset="0"/>
              </a:rPr>
              <a:t>Despite the small sample size, the validated measurements showed trends approaching significance in knowledge and self-efficacy. Participants highly valued the training's content and pedagogy.</a:t>
            </a:r>
          </a:p>
          <a:p>
            <a:pPr marL="108000" algn="ctr"/>
            <a:r>
              <a:rPr lang="en-US" sz="12000" b="1" dirty="0">
                <a:solidFill>
                  <a:srgbClr val="000000"/>
                </a:solidFill>
                <a:latin typeface="Montserrat" panose="00000500000000000000" pitchFamily="2" charset="0"/>
              </a:rPr>
              <a:t>Conclusions:</a:t>
            </a:r>
          </a:p>
          <a:p>
            <a:pPr marL="558800"/>
            <a:r>
              <a:rPr lang="en-US" sz="12000" dirty="0">
                <a:solidFill>
                  <a:srgbClr val="000000"/>
                </a:solidFill>
                <a:latin typeface="Montserrat" panose="00000500000000000000" pitchFamily="2" charset="0"/>
              </a:rPr>
              <a:t>Overall, the Validation method was found useful in practice. It improved confidence, knowledge, and communication skills</a:t>
            </a:r>
            <a:r>
              <a:rPr lang="en-US" sz="11840" dirty="0">
                <a:solidFill>
                  <a:srgbClr val="000000"/>
                </a:solidFill>
                <a:latin typeface="Montserrat" panose="00000500000000000000" pitchFamily="2" charset="0"/>
              </a:rPr>
              <a:t>. </a:t>
            </a:r>
          </a:p>
        </p:txBody>
      </p:sp>
      <p:sp>
        <p:nvSpPr>
          <p:cNvPr id="13" name="TextBox 12">
            <a:extLst>
              <a:ext uri="{FF2B5EF4-FFF2-40B4-BE49-F238E27FC236}">
                <a16:creationId xmlns:a16="http://schemas.microsoft.com/office/drawing/2014/main" id="{19C413A7-25C3-F682-3BB0-4532EE5814AC}"/>
              </a:ext>
            </a:extLst>
          </p:cNvPr>
          <p:cNvSpPr txBox="1"/>
          <p:nvPr/>
        </p:nvSpPr>
        <p:spPr>
          <a:xfrm>
            <a:off x="16691640" y="18814726"/>
            <a:ext cx="6937251" cy="4308920"/>
          </a:xfrm>
          <a:prstGeom prst="rect">
            <a:avLst/>
          </a:prstGeom>
        </p:spPr>
        <p:txBody>
          <a:bodyPr vert="horz" wrap="square" lIns="0" tIns="0" rIns="0" bIns="0" numCol="1" rtlCol="0">
            <a:noAutofit/>
          </a:bodyPr>
          <a:lstStyle/>
          <a:p>
            <a:pPr>
              <a:lnSpc>
                <a:spcPts val="2459"/>
              </a:lnSpc>
              <a:spcAft>
                <a:spcPts val="410"/>
              </a:spcAft>
            </a:pPr>
            <a:r>
              <a:rPr lang="en-US" sz="1967" spc="41" dirty="0"/>
              <a:t> </a:t>
            </a:r>
            <a:r>
              <a:rPr lang="en-US" sz="3607" b="1" spc="41" dirty="0">
                <a:solidFill>
                  <a:schemeClr val="bg1"/>
                </a:solidFill>
                <a:latin typeface="Montserrat" panose="00000500000000000000" pitchFamily="2" charset="0"/>
              </a:rPr>
              <a:t> </a:t>
            </a:r>
            <a:endParaRPr lang="en-US" sz="3607" b="1" spc="41" dirty="0">
              <a:solidFill>
                <a:schemeClr val="bg1"/>
              </a:solidFill>
            </a:endParaRPr>
          </a:p>
        </p:txBody>
      </p:sp>
      <p:sp>
        <p:nvSpPr>
          <p:cNvPr id="20" name="TextBox 19">
            <a:extLst>
              <a:ext uri="{FF2B5EF4-FFF2-40B4-BE49-F238E27FC236}">
                <a16:creationId xmlns:a16="http://schemas.microsoft.com/office/drawing/2014/main" id="{F789CBC8-72B9-5226-B440-C814EEA0727A}"/>
              </a:ext>
            </a:extLst>
          </p:cNvPr>
          <p:cNvSpPr txBox="1"/>
          <p:nvPr/>
        </p:nvSpPr>
        <p:spPr>
          <a:xfrm>
            <a:off x="46086014" y="9068096"/>
            <a:ext cx="2681249" cy="833864"/>
          </a:xfrm>
          <a:prstGeom prst="rect">
            <a:avLst/>
          </a:prstGeom>
        </p:spPr>
        <p:txBody>
          <a:bodyPr vert="horz" wrap="square" lIns="0" tIns="0" rIns="0" bIns="0" numCol="1" rtlCol="0">
            <a:noAutofit/>
          </a:bodyPr>
          <a:lstStyle/>
          <a:p>
            <a:pPr>
              <a:lnSpc>
                <a:spcPts val="2459"/>
              </a:lnSpc>
              <a:spcAft>
                <a:spcPts val="410"/>
              </a:spcAft>
            </a:pPr>
            <a:r>
              <a:rPr lang="en-US" sz="1967" b="1" spc="41" dirty="0">
                <a:solidFill>
                  <a:srgbClr val="000000"/>
                </a:solidFill>
                <a:latin typeface="Montserrat" panose="00000500000000000000" pitchFamily="2" charset="0"/>
              </a:rPr>
              <a:t>38% Attitude</a:t>
            </a:r>
          </a:p>
          <a:p>
            <a:pPr>
              <a:lnSpc>
                <a:spcPts val="2459"/>
              </a:lnSpc>
              <a:spcAft>
                <a:spcPts val="410"/>
              </a:spcAft>
            </a:pPr>
            <a:r>
              <a:rPr lang="en-US" sz="1967" b="1" spc="41" dirty="0">
                <a:solidFill>
                  <a:srgbClr val="000000"/>
                </a:solidFill>
                <a:latin typeface="Montserrat" panose="00000500000000000000" pitchFamily="2" charset="0"/>
              </a:rPr>
              <a:t> related</a:t>
            </a:r>
          </a:p>
        </p:txBody>
      </p:sp>
      <p:sp>
        <p:nvSpPr>
          <p:cNvPr id="24" name="TextBox 23">
            <a:extLst>
              <a:ext uri="{FF2B5EF4-FFF2-40B4-BE49-F238E27FC236}">
                <a16:creationId xmlns:a16="http://schemas.microsoft.com/office/drawing/2014/main" id="{34142E2F-A197-5BC5-558D-BFAA263CDE17}"/>
              </a:ext>
            </a:extLst>
          </p:cNvPr>
          <p:cNvSpPr txBox="1"/>
          <p:nvPr/>
        </p:nvSpPr>
        <p:spPr>
          <a:xfrm>
            <a:off x="42727835" y="8645975"/>
            <a:ext cx="2163070" cy="844243"/>
          </a:xfrm>
          <a:prstGeom prst="rect">
            <a:avLst/>
          </a:prstGeom>
        </p:spPr>
        <p:txBody>
          <a:bodyPr vert="horz" wrap="square" lIns="0" tIns="0" rIns="0" bIns="0" numCol="1" rtlCol="0">
            <a:noAutofit/>
          </a:bodyPr>
          <a:lstStyle/>
          <a:p>
            <a:pPr algn="r">
              <a:lnSpc>
                <a:spcPts val="2459"/>
              </a:lnSpc>
              <a:spcAft>
                <a:spcPts val="410"/>
              </a:spcAft>
            </a:pPr>
            <a:r>
              <a:rPr lang="en-US" sz="1967" b="1" spc="41" dirty="0">
                <a:solidFill>
                  <a:srgbClr val="000000"/>
                </a:solidFill>
                <a:latin typeface="Montserrat" panose="00000500000000000000" pitchFamily="2" charset="0"/>
              </a:rPr>
              <a:t>25% Everything</a:t>
            </a:r>
            <a:r>
              <a:rPr lang="en-US" sz="1967" spc="41" dirty="0"/>
              <a:t>  </a:t>
            </a:r>
          </a:p>
        </p:txBody>
      </p:sp>
      <p:sp>
        <p:nvSpPr>
          <p:cNvPr id="25" name="TextBox 24">
            <a:extLst>
              <a:ext uri="{FF2B5EF4-FFF2-40B4-BE49-F238E27FC236}">
                <a16:creationId xmlns:a16="http://schemas.microsoft.com/office/drawing/2014/main" id="{A1902B22-F510-0F4D-7F92-460B066E3329}"/>
              </a:ext>
            </a:extLst>
          </p:cNvPr>
          <p:cNvSpPr txBox="1"/>
          <p:nvPr/>
        </p:nvSpPr>
        <p:spPr>
          <a:xfrm>
            <a:off x="42773272" y="10542496"/>
            <a:ext cx="2681248" cy="799138"/>
          </a:xfrm>
          <a:prstGeom prst="rect">
            <a:avLst/>
          </a:prstGeom>
        </p:spPr>
        <p:txBody>
          <a:bodyPr vert="horz" wrap="square" lIns="0" tIns="0" rIns="0" bIns="0" numCol="1" rtlCol="0">
            <a:noAutofit/>
          </a:bodyPr>
          <a:lstStyle/>
          <a:p>
            <a:pPr algn="r">
              <a:lnSpc>
                <a:spcPts val="2459"/>
              </a:lnSpc>
              <a:spcAft>
                <a:spcPts val="410"/>
              </a:spcAft>
            </a:pPr>
            <a:r>
              <a:rPr lang="en-US" sz="1967" b="1" spc="41" dirty="0">
                <a:solidFill>
                  <a:srgbClr val="000000"/>
                </a:solidFill>
                <a:latin typeface="Montserrat" panose="00000500000000000000" pitchFamily="2" charset="0"/>
              </a:rPr>
              <a:t>38% Techniques</a:t>
            </a:r>
          </a:p>
          <a:p>
            <a:pPr algn="r">
              <a:lnSpc>
                <a:spcPts val="2459"/>
              </a:lnSpc>
              <a:spcAft>
                <a:spcPts val="410"/>
              </a:spcAft>
            </a:pPr>
            <a:r>
              <a:rPr lang="en-US" sz="1967" b="1" spc="41" dirty="0">
                <a:solidFill>
                  <a:srgbClr val="000000"/>
                </a:solidFill>
                <a:latin typeface="Montserrat" panose="00000500000000000000" pitchFamily="2" charset="0"/>
              </a:rPr>
              <a:t>related</a:t>
            </a:r>
          </a:p>
        </p:txBody>
      </p:sp>
      <p:graphicFrame>
        <p:nvGraphicFramePr>
          <p:cNvPr id="26" name="Table 25">
            <a:extLst>
              <a:ext uri="{FF2B5EF4-FFF2-40B4-BE49-F238E27FC236}">
                <a16:creationId xmlns:a16="http://schemas.microsoft.com/office/drawing/2014/main" id="{E38FEEA5-5221-D535-67AA-C382799E2EE3}"/>
              </a:ext>
            </a:extLst>
          </p:cNvPr>
          <p:cNvGraphicFramePr>
            <a:graphicFrameLocks noGrp="1"/>
          </p:cNvGraphicFramePr>
          <p:nvPr>
            <p:extLst>
              <p:ext uri="{D42A27DB-BD31-4B8C-83A1-F6EECF244321}">
                <p14:modId xmlns:p14="http://schemas.microsoft.com/office/powerpoint/2010/main" val="3731359108"/>
              </p:ext>
            </p:extLst>
          </p:nvPr>
        </p:nvGraphicFramePr>
        <p:xfrm>
          <a:off x="40192101" y="12620296"/>
          <a:ext cx="10754586" cy="11125200"/>
        </p:xfrm>
        <a:graphic>
          <a:graphicData uri="http://schemas.openxmlformats.org/drawingml/2006/table">
            <a:tbl>
              <a:tblPr firstRow="1" firstCol="1" bandRow="1"/>
              <a:tblGrid>
                <a:gridCol w="8396100">
                  <a:extLst>
                    <a:ext uri="{9D8B030D-6E8A-4147-A177-3AD203B41FA5}">
                      <a16:colId xmlns:a16="http://schemas.microsoft.com/office/drawing/2014/main" val="817076950"/>
                    </a:ext>
                  </a:extLst>
                </a:gridCol>
                <a:gridCol w="2358486">
                  <a:extLst>
                    <a:ext uri="{9D8B030D-6E8A-4147-A177-3AD203B41FA5}">
                      <a16:colId xmlns:a16="http://schemas.microsoft.com/office/drawing/2014/main" val="4046518"/>
                    </a:ext>
                  </a:extLst>
                </a:gridCol>
              </a:tblGrid>
              <a:tr h="1993663">
                <a:tc>
                  <a:txBody>
                    <a:bodyPr/>
                    <a:lstStyle/>
                    <a:p>
                      <a:pPr marL="91440" marR="91440">
                        <a:spcBef>
                          <a:spcPts val="600"/>
                        </a:spcBef>
                        <a:spcAft>
                          <a:spcPts val="600"/>
                        </a:spcAft>
                      </a:pPr>
                      <a:r>
                        <a:rPr lang="en-US" sz="3600" b="1" kern="100" dirty="0">
                          <a:solidFill>
                            <a:srgbClr val="FFFFFF"/>
                          </a:solidFill>
                          <a:effectLst/>
                          <a:highlight>
                            <a:srgbClr val="F79646"/>
                          </a:highlight>
                          <a:latin typeface="Montserrat" panose="00000500000000000000" pitchFamily="2" charset="0"/>
                          <a:ea typeface="Calibri" panose="020F0502020204030204" pitchFamily="34" charset="0"/>
                          <a:cs typeface="Times New Roman" panose="02020603050405020304" pitchFamily="18" charset="0"/>
                        </a:rPr>
                        <a:t>Significant results: Paired Samples Test</a:t>
                      </a:r>
                      <a:endParaRPr lang="en-US" sz="3600" kern="100" dirty="0">
                        <a:effectLst/>
                        <a:highlight>
                          <a:srgbClr val="F79646"/>
                        </a:highlight>
                        <a:latin typeface="Montserrat" panose="00000500000000000000" pitchFamily="2" charset="0"/>
                        <a:ea typeface="Calibri" panose="020F0502020204030204" pitchFamily="34" charset="0"/>
                        <a:cs typeface="Times New Roman" panose="02020603050405020304" pitchFamily="18" charset="0"/>
                      </a:endParaRPr>
                    </a:p>
                    <a:p>
                      <a:pPr marL="91440" marR="91440">
                        <a:spcBef>
                          <a:spcPts val="600"/>
                        </a:spcBef>
                        <a:spcAft>
                          <a:spcPts val="600"/>
                        </a:spcAft>
                      </a:pPr>
                      <a:r>
                        <a:rPr lang="en-US" sz="3600" b="1" kern="100" dirty="0">
                          <a:solidFill>
                            <a:srgbClr val="FFFFFF"/>
                          </a:solidFill>
                          <a:effectLst/>
                          <a:highlight>
                            <a:srgbClr val="F79646"/>
                          </a:highlight>
                          <a:latin typeface="Montserrat" panose="00000500000000000000" pitchFamily="2" charset="0"/>
                          <a:ea typeface="Calibri" panose="020F0502020204030204" pitchFamily="34" charset="0"/>
                          <a:cs typeface="Times New Roman" panose="02020603050405020304" pitchFamily="18" charset="0"/>
                        </a:rPr>
                        <a:t>Self-Efficacy to Respond to Disruptive Behaviors</a:t>
                      </a:r>
                      <a:endParaRPr lang="en-US" sz="3600" kern="100" dirty="0">
                        <a:effectLst/>
                        <a:highlight>
                          <a:srgbClr val="F79646"/>
                        </a:highlight>
                        <a:latin typeface="Montserrat" panose="00000500000000000000" pitchFamily="2" charset="0"/>
                        <a:ea typeface="Calibri" panose="020F0502020204030204" pitchFamily="34" charset="0"/>
                        <a:cs typeface="Times New Roman" panose="02020603050405020304" pitchFamily="18" charset="0"/>
                      </a:endParaRPr>
                    </a:p>
                  </a:txBody>
                  <a:tcPr marL="56204" marR="56204"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91440" marR="91440">
                        <a:spcBef>
                          <a:spcPts val="600"/>
                        </a:spcBef>
                        <a:spcAft>
                          <a:spcPts val="600"/>
                        </a:spcAft>
                      </a:pPr>
                      <a:r>
                        <a:rPr lang="en-US" sz="3600" b="1" kern="100">
                          <a:solidFill>
                            <a:srgbClr val="FFFFFF"/>
                          </a:solidFill>
                          <a:effectLst/>
                          <a:highlight>
                            <a:srgbClr val="F79646"/>
                          </a:highlight>
                          <a:latin typeface="Montserrat" panose="00000500000000000000" pitchFamily="2" charset="0"/>
                          <a:ea typeface="Calibri" panose="020F0502020204030204" pitchFamily="34" charset="0"/>
                          <a:cs typeface="Times New Roman" panose="02020603050405020304" pitchFamily="18" charset="0"/>
                        </a:rPr>
                        <a:t>Significance</a:t>
                      </a:r>
                      <a:endParaRPr lang="en-US" sz="3600" kern="100">
                        <a:effectLst/>
                        <a:highlight>
                          <a:srgbClr val="F79646"/>
                        </a:highlight>
                        <a:latin typeface="Montserrat" panose="00000500000000000000" pitchFamily="2" charset="0"/>
                        <a:ea typeface="Calibri" panose="020F0502020204030204" pitchFamily="34" charset="0"/>
                        <a:cs typeface="Times New Roman" panose="02020603050405020304" pitchFamily="18" charset="0"/>
                      </a:endParaRPr>
                    </a:p>
                    <a:p>
                      <a:pPr marL="91440" marR="91440">
                        <a:spcBef>
                          <a:spcPts val="600"/>
                        </a:spcBef>
                        <a:spcAft>
                          <a:spcPts val="600"/>
                        </a:spcAft>
                      </a:pPr>
                      <a:r>
                        <a:rPr lang="en-US" sz="3600" b="1" kern="100">
                          <a:solidFill>
                            <a:srgbClr val="FFFFFF"/>
                          </a:solidFill>
                          <a:effectLst/>
                          <a:highlight>
                            <a:srgbClr val="F79646"/>
                          </a:highlight>
                          <a:latin typeface="Montserrat" panose="00000500000000000000" pitchFamily="2" charset="0"/>
                          <a:ea typeface="Calibri" panose="020F0502020204030204" pitchFamily="34" charset="0"/>
                          <a:cs typeface="Times New Roman" panose="02020603050405020304" pitchFamily="18" charset="0"/>
                        </a:rPr>
                        <a:t>One-sided p</a:t>
                      </a:r>
                      <a:endParaRPr lang="en-US" sz="3600" kern="100">
                        <a:effectLst/>
                        <a:highlight>
                          <a:srgbClr val="F79646"/>
                        </a:highlight>
                        <a:latin typeface="Montserrat" panose="00000500000000000000" pitchFamily="2" charset="0"/>
                        <a:ea typeface="Calibri" panose="020F0502020204030204" pitchFamily="34" charset="0"/>
                        <a:cs typeface="Times New Roman" panose="02020603050405020304" pitchFamily="18" charset="0"/>
                      </a:endParaRPr>
                    </a:p>
                  </a:txBody>
                  <a:tcPr marL="56204" marR="56204"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extLst>
                  <a:ext uri="{0D108BD9-81ED-4DB2-BD59-A6C34878D82A}">
                    <a16:rowId xmlns:a16="http://schemas.microsoft.com/office/drawing/2014/main" val="1716851424"/>
                  </a:ext>
                </a:extLst>
              </a:tr>
              <a:tr h="1835354">
                <a:tc>
                  <a:txBody>
                    <a:bodyPr/>
                    <a:lstStyle/>
                    <a:p>
                      <a:pPr marL="91440" marR="91440">
                        <a:spcBef>
                          <a:spcPts val="600"/>
                        </a:spcBef>
                        <a:spcAft>
                          <a:spcPts val="600"/>
                        </a:spcAft>
                      </a:pPr>
                      <a:r>
                        <a:rPr lang="en-US" sz="3600" b="1" kern="100" dirty="0">
                          <a:solidFill>
                            <a:srgbClr val="000000"/>
                          </a:solidFill>
                          <a:effectLst/>
                          <a:highlight>
                            <a:srgbClr val="FDE9D9"/>
                          </a:highlight>
                          <a:latin typeface="Montserrat" panose="00000500000000000000" pitchFamily="2" charset="0"/>
                          <a:ea typeface="Calibri" panose="020F0502020204030204" pitchFamily="34" charset="0"/>
                          <a:cs typeface="Times New Roman" panose="02020603050405020304" pitchFamily="18" charset="0"/>
                        </a:rPr>
                        <a:t>T1.401 T1: I am confident in my ability to respond effectively to disruptive behaviors among older adults experiencing memory loss.</a:t>
                      </a:r>
                      <a:endParaRPr lang="en-US" sz="3600" kern="100" dirty="0">
                        <a:effectLst/>
                        <a:highlight>
                          <a:srgbClr val="FDE9D9"/>
                        </a:highlight>
                        <a:latin typeface="Montserrat" panose="00000500000000000000" pitchFamily="2" charset="0"/>
                        <a:ea typeface="Calibri" panose="020F0502020204030204" pitchFamily="34" charset="0"/>
                        <a:cs typeface="Times New Roman" panose="02020603050405020304" pitchFamily="18" charset="0"/>
                      </a:endParaRPr>
                    </a:p>
                  </a:txBody>
                  <a:tcPr marL="56204" marR="56204"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91440" marR="91440" algn="ctr">
                        <a:spcBef>
                          <a:spcPts val="600"/>
                        </a:spcBef>
                        <a:spcAft>
                          <a:spcPts val="600"/>
                        </a:spcAft>
                      </a:pPr>
                      <a:r>
                        <a:rPr lang="en-US" sz="3600" kern="100">
                          <a:solidFill>
                            <a:srgbClr val="000000"/>
                          </a:solidFill>
                          <a:effectLst/>
                          <a:highlight>
                            <a:srgbClr val="FDE9D9"/>
                          </a:highlight>
                          <a:latin typeface="Montserrat" panose="00000500000000000000" pitchFamily="2" charset="0"/>
                          <a:ea typeface="Calibri" panose="020F0502020204030204" pitchFamily="34" charset="0"/>
                          <a:cs typeface="Times New Roman" panose="02020603050405020304" pitchFamily="18" charset="0"/>
                        </a:rPr>
                        <a:t>.018</a:t>
                      </a:r>
                      <a:endParaRPr lang="en-US" sz="3600" kern="100">
                        <a:effectLst/>
                        <a:highlight>
                          <a:srgbClr val="FDE9D9"/>
                        </a:highlight>
                        <a:latin typeface="Montserrat" panose="00000500000000000000" pitchFamily="2" charset="0"/>
                        <a:ea typeface="Calibri" panose="020F0502020204030204" pitchFamily="34" charset="0"/>
                        <a:cs typeface="Times New Roman" panose="02020603050405020304" pitchFamily="18" charset="0"/>
                      </a:endParaRPr>
                    </a:p>
                  </a:txBody>
                  <a:tcPr marL="56204" marR="56204"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extLst>
                  <a:ext uri="{0D108BD9-81ED-4DB2-BD59-A6C34878D82A}">
                    <a16:rowId xmlns:a16="http://schemas.microsoft.com/office/drawing/2014/main" val="837058923"/>
                  </a:ext>
                </a:extLst>
              </a:tr>
              <a:tr h="1174688">
                <a:tc>
                  <a:txBody>
                    <a:bodyPr/>
                    <a:lstStyle/>
                    <a:p>
                      <a:pPr marL="91440" marR="91440">
                        <a:spcBef>
                          <a:spcPts val="600"/>
                        </a:spcBef>
                        <a:spcAft>
                          <a:spcPts val="600"/>
                        </a:spcAft>
                      </a:pPr>
                      <a:r>
                        <a:rPr lang="en-US" sz="3600" b="1"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T1.404 T1: I know how to respond to disruptive behaviors effectively.</a:t>
                      </a:r>
                      <a:endParaRPr lang="en-US" sz="36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56204" marR="56204"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noFill/>
                  </a:tcPr>
                </a:tc>
                <a:tc>
                  <a:txBody>
                    <a:bodyPr/>
                    <a:lstStyle/>
                    <a:p>
                      <a:pPr marL="91440" marR="91440" algn="ctr">
                        <a:spcBef>
                          <a:spcPts val="600"/>
                        </a:spcBef>
                        <a:spcAft>
                          <a:spcPts val="600"/>
                        </a:spcAft>
                      </a:pPr>
                      <a:r>
                        <a:rPr lang="en-US" sz="3600" kern="1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.010</a:t>
                      </a:r>
                    </a:p>
                  </a:txBody>
                  <a:tcPr marL="56204" marR="56204"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noFill/>
                  </a:tcPr>
                </a:tc>
                <a:extLst>
                  <a:ext uri="{0D108BD9-81ED-4DB2-BD59-A6C34878D82A}">
                    <a16:rowId xmlns:a16="http://schemas.microsoft.com/office/drawing/2014/main" val="3063149740"/>
                  </a:ext>
                </a:extLst>
              </a:tr>
              <a:tr h="1835354">
                <a:tc>
                  <a:txBody>
                    <a:bodyPr/>
                    <a:lstStyle/>
                    <a:p>
                      <a:pPr marL="91440" marR="91440">
                        <a:spcBef>
                          <a:spcPts val="600"/>
                        </a:spcBef>
                        <a:spcAft>
                          <a:spcPts val="600"/>
                        </a:spcAft>
                      </a:pPr>
                      <a:r>
                        <a:rPr lang="en-US" sz="3600" b="1" kern="100" dirty="0">
                          <a:solidFill>
                            <a:srgbClr val="000000"/>
                          </a:solidFill>
                          <a:effectLst/>
                          <a:highlight>
                            <a:srgbClr val="FDE9D9"/>
                          </a:highlight>
                          <a:latin typeface="Montserrat" panose="00000500000000000000" pitchFamily="2" charset="0"/>
                          <a:ea typeface="Calibri" panose="020F0502020204030204" pitchFamily="34" charset="0"/>
                          <a:cs typeface="Times New Roman" panose="02020603050405020304" pitchFamily="18" charset="0"/>
                        </a:rPr>
                        <a:t>T1.406 T1: In stressful situations, I would be able to respond effectively to disruptive behaviors.</a:t>
                      </a:r>
                      <a:endParaRPr lang="en-US" sz="3600" kern="100" dirty="0">
                        <a:solidFill>
                          <a:srgbClr val="000000"/>
                        </a:solidFill>
                        <a:effectLst/>
                        <a:highlight>
                          <a:srgbClr val="FDE9D9"/>
                        </a:highlight>
                        <a:latin typeface="Montserrat" panose="00000500000000000000" pitchFamily="2" charset="0"/>
                        <a:ea typeface="Calibri" panose="020F0502020204030204" pitchFamily="34" charset="0"/>
                        <a:cs typeface="Times New Roman" panose="02020603050405020304" pitchFamily="18" charset="0"/>
                      </a:endParaRPr>
                    </a:p>
                  </a:txBody>
                  <a:tcPr marL="56204" marR="56204"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91440" marR="91440" algn="ctr">
                        <a:spcBef>
                          <a:spcPts val="600"/>
                        </a:spcBef>
                        <a:spcAft>
                          <a:spcPts val="600"/>
                        </a:spcAft>
                      </a:pPr>
                      <a:r>
                        <a:rPr lang="en-US" sz="3600" kern="100" dirty="0">
                          <a:solidFill>
                            <a:srgbClr val="000000"/>
                          </a:solidFill>
                          <a:effectLst/>
                          <a:highlight>
                            <a:srgbClr val="FDE9D9"/>
                          </a:highlight>
                          <a:latin typeface="Montserrat" panose="00000500000000000000" pitchFamily="2" charset="0"/>
                          <a:ea typeface="Calibri" panose="020F0502020204030204" pitchFamily="34" charset="0"/>
                          <a:cs typeface="Times New Roman" panose="02020603050405020304" pitchFamily="18" charset="0"/>
                        </a:rPr>
                        <a:t>.010</a:t>
                      </a:r>
                    </a:p>
                  </a:txBody>
                  <a:tcPr marL="56204" marR="56204"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extLst>
                  <a:ext uri="{0D108BD9-81ED-4DB2-BD59-A6C34878D82A}">
                    <a16:rowId xmlns:a16="http://schemas.microsoft.com/office/drawing/2014/main" val="3638297388"/>
                  </a:ext>
                </a:extLst>
              </a:tr>
              <a:tr h="1174688">
                <a:tc>
                  <a:txBody>
                    <a:bodyPr/>
                    <a:lstStyle/>
                    <a:p>
                      <a:pPr marL="91440" marR="91440">
                        <a:spcBef>
                          <a:spcPts val="600"/>
                        </a:spcBef>
                        <a:spcAft>
                          <a:spcPts val="600"/>
                        </a:spcAft>
                      </a:pPr>
                      <a:r>
                        <a:rPr lang="en-US" sz="3600" b="1"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T1.407 T1: In normal situations, I would be able to respond effectively to disruptive behaviors.</a:t>
                      </a:r>
                      <a:endParaRPr lang="en-US" sz="36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56204" marR="56204"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noFill/>
                  </a:tcPr>
                </a:tc>
                <a:tc>
                  <a:txBody>
                    <a:bodyPr/>
                    <a:lstStyle/>
                    <a:p>
                      <a:pPr marL="91440" marR="91440" algn="ctr">
                        <a:spcBef>
                          <a:spcPts val="600"/>
                        </a:spcBef>
                        <a:spcAft>
                          <a:spcPts val="600"/>
                        </a:spcAft>
                      </a:pPr>
                      <a:r>
                        <a:rPr lang="en-US" sz="36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.010</a:t>
                      </a:r>
                    </a:p>
                  </a:txBody>
                  <a:tcPr marL="56204" marR="56204"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noFill/>
                  </a:tcPr>
                </a:tc>
                <a:extLst>
                  <a:ext uri="{0D108BD9-81ED-4DB2-BD59-A6C34878D82A}">
                    <a16:rowId xmlns:a16="http://schemas.microsoft.com/office/drawing/2014/main" val="364263592"/>
                  </a:ext>
                </a:extLst>
              </a:tr>
            </a:tbl>
          </a:graphicData>
        </a:graphic>
      </p:graphicFrame>
      <p:sp>
        <p:nvSpPr>
          <p:cNvPr id="3" name="TextBox 2">
            <a:extLst>
              <a:ext uri="{FF2B5EF4-FFF2-40B4-BE49-F238E27FC236}">
                <a16:creationId xmlns:a16="http://schemas.microsoft.com/office/drawing/2014/main" id="{D06BD471-DB60-CFD4-9333-1DA31703C20F}"/>
              </a:ext>
            </a:extLst>
          </p:cNvPr>
          <p:cNvSpPr txBox="1"/>
          <p:nvPr/>
        </p:nvSpPr>
        <p:spPr>
          <a:xfrm>
            <a:off x="15189044" y="14299301"/>
            <a:ext cx="17412113" cy="10284081"/>
          </a:xfrm>
          <a:prstGeom prst="rect">
            <a:avLst/>
          </a:prstGeom>
          <a:solidFill>
            <a:schemeClr val="accent2">
              <a:lumMod val="60000"/>
              <a:lumOff val="40000"/>
            </a:schemeClr>
          </a:solidFill>
          <a:ln w="76200">
            <a:solidFill>
              <a:srgbClr val="000000"/>
            </a:solidFill>
          </a:ln>
        </p:spPr>
        <p:txBody>
          <a:bodyPr vert="horz" wrap="square" lIns="0" tIns="0" rIns="0" bIns="0" numCol="1" rtlCol="0">
            <a:noAutofit/>
          </a:bodyPr>
          <a:lstStyle/>
          <a:p>
            <a:pPr algn="ctr">
              <a:spcAft>
                <a:spcPts val="500"/>
              </a:spcAft>
            </a:pPr>
            <a:endParaRPr lang="en-US" sz="6600" b="1" spc="50" dirty="0">
              <a:solidFill>
                <a:srgbClr val="000000"/>
              </a:solidFill>
              <a:latin typeface="Montserrat" panose="00000500000000000000" pitchFamily="2" charset="0"/>
            </a:endParaRPr>
          </a:p>
          <a:p>
            <a:pPr algn="ctr">
              <a:spcAft>
                <a:spcPts val="500"/>
              </a:spcAft>
            </a:pPr>
            <a:r>
              <a:rPr lang="en-US" sz="6600" b="1" spc="50" dirty="0">
                <a:solidFill>
                  <a:srgbClr val="000000"/>
                </a:solidFill>
                <a:latin typeface="Montserrat" panose="00000500000000000000" pitchFamily="2" charset="0"/>
              </a:rPr>
              <a:t>Intervention Design </a:t>
            </a:r>
          </a:p>
          <a:p>
            <a:pPr marL="1320800" indent="-711200">
              <a:spcAft>
                <a:spcPts val="500"/>
              </a:spcAft>
              <a:buFont typeface="Arial" panose="020B0604020202020204" pitchFamily="34" charset="0"/>
              <a:buChar char="•"/>
            </a:pPr>
            <a:r>
              <a:rPr lang="en-US" sz="6600" spc="50" dirty="0">
                <a:solidFill>
                  <a:srgbClr val="000000"/>
                </a:solidFill>
                <a:latin typeface="Montserrat" panose="00000500000000000000" pitchFamily="2" charset="0"/>
              </a:rPr>
              <a:t>5 Lessons: all online</a:t>
            </a:r>
          </a:p>
          <a:p>
            <a:pPr marL="1270000" indent="-660400">
              <a:spcAft>
                <a:spcPts val="500"/>
              </a:spcAft>
              <a:buFont typeface="Arial" panose="020B0604020202020204" pitchFamily="34" charset="0"/>
              <a:buChar char="•"/>
            </a:pPr>
            <a:r>
              <a:rPr lang="en-US" sz="6600" spc="50" dirty="0">
                <a:solidFill>
                  <a:srgbClr val="000000"/>
                </a:solidFill>
                <a:latin typeface="Montserrat" panose="00000500000000000000" pitchFamily="2" charset="0"/>
              </a:rPr>
              <a:t>Approximately 1 hour every week</a:t>
            </a:r>
          </a:p>
          <a:p>
            <a:pPr marL="1270000" indent="-660400">
              <a:spcAft>
                <a:spcPts val="500"/>
              </a:spcAft>
              <a:buFont typeface="Arial" panose="020B0604020202020204" pitchFamily="34" charset="0"/>
              <a:buChar char="•"/>
            </a:pPr>
            <a:r>
              <a:rPr lang="en-US" sz="6600" spc="50" dirty="0">
                <a:solidFill>
                  <a:srgbClr val="000000"/>
                </a:solidFill>
                <a:latin typeface="Montserrat" panose="00000500000000000000" pitchFamily="2" charset="0"/>
              </a:rPr>
              <a:t>Asynchronous videos, quizzes and case studies</a:t>
            </a:r>
          </a:p>
          <a:p>
            <a:pPr marL="1270000" indent="-660400">
              <a:spcAft>
                <a:spcPts val="500"/>
              </a:spcAft>
              <a:buFont typeface="Arial" panose="020B0604020202020204" pitchFamily="34" charset="0"/>
              <a:buChar char="•"/>
            </a:pPr>
            <a:r>
              <a:rPr lang="en-US" sz="6600" spc="50" dirty="0">
                <a:solidFill>
                  <a:srgbClr val="000000"/>
                </a:solidFill>
                <a:latin typeface="Montserrat" panose="00000500000000000000" pitchFamily="2" charset="0"/>
              </a:rPr>
              <a:t>Coaching: Live 30–60-minute zoom webinars led by a Certified Validation Teacher after each lesson</a:t>
            </a:r>
          </a:p>
          <a:p>
            <a:pPr algn="ctr">
              <a:lnSpc>
                <a:spcPts val="3000"/>
              </a:lnSpc>
              <a:spcAft>
                <a:spcPts val="500"/>
              </a:spcAft>
            </a:pPr>
            <a:endParaRPr lang="en-US" sz="3200" spc="50" dirty="0">
              <a:latin typeface="Montserrat" panose="00000500000000000000" pitchFamily="2" charset="0"/>
            </a:endParaRPr>
          </a:p>
          <a:p>
            <a:pPr algn="ctr">
              <a:lnSpc>
                <a:spcPts val="3000"/>
              </a:lnSpc>
              <a:spcAft>
                <a:spcPts val="500"/>
              </a:spcAft>
            </a:pPr>
            <a:endParaRPr lang="en-US" sz="3200" spc="50" dirty="0">
              <a:latin typeface="Montserrat" panose="00000500000000000000" pitchFamily="2" charset="0"/>
            </a:endParaRPr>
          </a:p>
          <a:p>
            <a:pPr algn="l">
              <a:lnSpc>
                <a:spcPts val="3000"/>
              </a:lnSpc>
              <a:spcAft>
                <a:spcPts val="500"/>
              </a:spcAft>
            </a:pPr>
            <a:r>
              <a:rPr lang="en-US" sz="3200" spc="50" dirty="0">
                <a:solidFill>
                  <a:schemeClr val="bg1"/>
                </a:solidFill>
                <a:latin typeface="Montserrat" panose="00000500000000000000" pitchFamily="2" charset="0"/>
              </a:rPr>
              <a:t> </a:t>
            </a:r>
          </a:p>
          <a:p>
            <a:pPr algn="l">
              <a:lnSpc>
                <a:spcPts val="3000"/>
              </a:lnSpc>
              <a:spcAft>
                <a:spcPts val="500"/>
              </a:spcAft>
            </a:pPr>
            <a:r>
              <a:rPr lang="en-US" sz="3200" spc="50" dirty="0">
                <a:solidFill>
                  <a:schemeClr val="bg1"/>
                </a:solidFill>
                <a:latin typeface="Montserrat" panose="00000500000000000000" pitchFamily="2" charset="0"/>
              </a:rPr>
              <a:t> </a:t>
            </a:r>
          </a:p>
        </p:txBody>
      </p:sp>
      <p:pic>
        <p:nvPicPr>
          <p:cNvPr id="17" name="Picture 16">
            <a:extLst>
              <a:ext uri="{FF2B5EF4-FFF2-40B4-BE49-F238E27FC236}">
                <a16:creationId xmlns:a16="http://schemas.microsoft.com/office/drawing/2014/main" id="{2A27729B-BAD6-C5CE-52F2-5CE6B67ED76E}"/>
              </a:ext>
            </a:extLst>
          </p:cNvPr>
          <p:cNvPicPr>
            <a:picLocks noChangeAspect="1"/>
          </p:cNvPicPr>
          <p:nvPr/>
        </p:nvPicPr>
        <p:blipFill>
          <a:blip r:embed="rId5"/>
          <a:stretch>
            <a:fillRect/>
          </a:stretch>
        </p:blipFill>
        <p:spPr>
          <a:xfrm>
            <a:off x="34644400" y="1010576"/>
            <a:ext cx="8188338" cy="6583121"/>
          </a:xfrm>
          <a:prstGeom prst="rect">
            <a:avLst/>
          </a:prstGeom>
        </p:spPr>
      </p:pic>
      <p:pic>
        <p:nvPicPr>
          <p:cNvPr id="19" name="Picture 18" descr="A doctor talking to a patient&#10;&#10;Description automatically generated">
            <a:extLst>
              <a:ext uri="{FF2B5EF4-FFF2-40B4-BE49-F238E27FC236}">
                <a16:creationId xmlns:a16="http://schemas.microsoft.com/office/drawing/2014/main" id="{96B26FB7-AB74-3E5C-19AB-415C798A4A03}"/>
              </a:ext>
            </a:extLst>
          </p:cNvPr>
          <p:cNvPicPr>
            <a:picLocks noChangeAspect="1"/>
          </p:cNvPicPr>
          <p:nvPr/>
        </p:nvPicPr>
        <p:blipFill>
          <a:blip r:embed="rId6"/>
          <a:stretch>
            <a:fillRect/>
          </a:stretch>
        </p:blipFill>
        <p:spPr>
          <a:xfrm>
            <a:off x="34809019" y="1361817"/>
            <a:ext cx="7859100" cy="4420743"/>
          </a:xfrm>
          <a:prstGeom prst="rect">
            <a:avLst/>
          </a:prstGeom>
        </p:spPr>
      </p:pic>
      <p:sp>
        <p:nvSpPr>
          <p:cNvPr id="7" name="TextBox 6">
            <a:extLst>
              <a:ext uri="{FF2B5EF4-FFF2-40B4-BE49-F238E27FC236}">
                <a16:creationId xmlns:a16="http://schemas.microsoft.com/office/drawing/2014/main" id="{15FE9AA5-D6AA-421F-3C05-33B14D91A0B9}"/>
              </a:ext>
            </a:extLst>
          </p:cNvPr>
          <p:cNvSpPr txBox="1"/>
          <p:nvPr/>
        </p:nvSpPr>
        <p:spPr>
          <a:xfrm>
            <a:off x="40286003" y="24438903"/>
            <a:ext cx="10625432" cy="4930691"/>
          </a:xfrm>
          <a:prstGeom prst="rect">
            <a:avLst/>
          </a:prstGeom>
        </p:spPr>
        <p:txBody>
          <a:bodyPr vert="horz" wrap="square" lIns="0" tIns="0" rIns="0" bIns="0" numCol="1" rtlCol="0">
            <a:noAutofit/>
          </a:bodyPr>
          <a:lstStyle/>
          <a:p>
            <a:pPr marL="528638" algn="l">
              <a:spcAft>
                <a:spcPts val="500"/>
              </a:spcAft>
            </a:pPr>
            <a:r>
              <a:rPr lang="en-US" sz="4000" b="1" spc="50" dirty="0">
                <a:solidFill>
                  <a:srgbClr val="000000"/>
                </a:solidFill>
                <a:latin typeface="Montserrat" panose="00000500000000000000" pitchFamily="2" charset="0"/>
              </a:rPr>
              <a:t>Skills taught</a:t>
            </a:r>
            <a:r>
              <a:rPr lang="en-US" sz="4000" spc="50" dirty="0">
                <a:solidFill>
                  <a:srgbClr val="000000"/>
                </a:solidFill>
                <a:latin typeface="Montserrat" panose="00000500000000000000" pitchFamily="2" charset="0"/>
              </a:rPr>
              <a:t>:</a:t>
            </a:r>
          </a:p>
          <a:p>
            <a:pPr marL="571500" indent="-571500" algn="l">
              <a:spcAft>
                <a:spcPts val="500"/>
              </a:spcAft>
              <a:buFont typeface="Arial" panose="020B0604020202020204" pitchFamily="34" charset="0"/>
              <a:buChar char="•"/>
            </a:pPr>
            <a:r>
              <a:rPr lang="en-US" sz="4000" spc="50" dirty="0">
                <a:solidFill>
                  <a:srgbClr val="000000"/>
                </a:solidFill>
                <a:latin typeface="Montserrat" panose="00000500000000000000" pitchFamily="2" charset="0"/>
              </a:rPr>
              <a:t>Centering</a:t>
            </a:r>
          </a:p>
          <a:p>
            <a:pPr marL="571500" indent="-571500" algn="l">
              <a:spcAft>
                <a:spcPts val="500"/>
              </a:spcAft>
              <a:buFont typeface="Arial" panose="020B0604020202020204" pitchFamily="34" charset="0"/>
              <a:buChar char="•"/>
            </a:pPr>
            <a:r>
              <a:rPr lang="en-US" sz="4000" spc="50" dirty="0">
                <a:solidFill>
                  <a:srgbClr val="000000"/>
                </a:solidFill>
                <a:latin typeface="Montserrat" panose="00000500000000000000" pitchFamily="2" charset="0"/>
              </a:rPr>
              <a:t>Observing &amp; Calibration</a:t>
            </a:r>
          </a:p>
          <a:p>
            <a:pPr marL="571500" indent="-571500" algn="l">
              <a:spcAft>
                <a:spcPts val="500"/>
              </a:spcAft>
              <a:buFont typeface="Arial" panose="020B0604020202020204" pitchFamily="34" charset="0"/>
              <a:buChar char="•"/>
            </a:pPr>
            <a:r>
              <a:rPr lang="en-US" sz="4000" spc="50" dirty="0">
                <a:solidFill>
                  <a:srgbClr val="000000"/>
                </a:solidFill>
                <a:latin typeface="Montserrat" panose="00000500000000000000" pitchFamily="2" charset="0"/>
              </a:rPr>
              <a:t>Respectful eye contact</a:t>
            </a:r>
          </a:p>
          <a:p>
            <a:pPr marL="571500" indent="-571500" algn="l">
              <a:spcAft>
                <a:spcPts val="500"/>
              </a:spcAft>
              <a:buFont typeface="Arial" panose="020B0604020202020204" pitchFamily="34" charset="0"/>
              <a:buChar char="•"/>
            </a:pPr>
            <a:r>
              <a:rPr lang="en-US" sz="4000" spc="50" dirty="0">
                <a:solidFill>
                  <a:srgbClr val="000000"/>
                </a:solidFill>
                <a:latin typeface="Montserrat" panose="00000500000000000000" pitchFamily="2" charset="0"/>
              </a:rPr>
              <a:t>Finding an appropriate distance</a:t>
            </a:r>
          </a:p>
          <a:p>
            <a:pPr marL="571500" indent="-571500" algn="l">
              <a:spcAft>
                <a:spcPts val="500"/>
              </a:spcAft>
              <a:buFont typeface="Arial" panose="020B0604020202020204" pitchFamily="34" charset="0"/>
              <a:buChar char="•"/>
            </a:pPr>
            <a:r>
              <a:rPr lang="en-US" sz="4000" spc="50" dirty="0">
                <a:solidFill>
                  <a:srgbClr val="000000"/>
                </a:solidFill>
                <a:latin typeface="Montserrat" panose="00000500000000000000" pitchFamily="2" charset="0"/>
              </a:rPr>
              <a:t>Using an ‘adult-to-adult’ voice tone</a:t>
            </a:r>
          </a:p>
          <a:p>
            <a:pPr marL="571500" indent="-571500" algn="l">
              <a:spcAft>
                <a:spcPts val="500"/>
              </a:spcAft>
              <a:buFont typeface="Arial" panose="020B0604020202020204" pitchFamily="34" charset="0"/>
              <a:buChar char="•"/>
            </a:pPr>
            <a:r>
              <a:rPr lang="en-US" sz="4000" spc="50" dirty="0">
                <a:solidFill>
                  <a:srgbClr val="000000"/>
                </a:solidFill>
                <a:latin typeface="Montserrat" panose="00000500000000000000" pitchFamily="2" charset="0"/>
              </a:rPr>
              <a:t>Ask, don’t tell</a:t>
            </a:r>
          </a:p>
          <a:p>
            <a:pPr algn="l">
              <a:lnSpc>
                <a:spcPts val="3000"/>
              </a:lnSpc>
              <a:spcAft>
                <a:spcPts val="500"/>
              </a:spcAft>
            </a:pPr>
            <a:endParaRPr lang="en-US" sz="3600" spc="50" dirty="0">
              <a:latin typeface="Montserrat" panose="00000500000000000000" pitchFamily="2" charset="0"/>
            </a:endParaRPr>
          </a:p>
        </p:txBody>
      </p:sp>
      <p:pic>
        <p:nvPicPr>
          <p:cNvPr id="15" name="Picture 14" descr="A blue heart with a couple of faces&#10;&#10;Description automatically generated">
            <a:extLst>
              <a:ext uri="{FF2B5EF4-FFF2-40B4-BE49-F238E27FC236}">
                <a16:creationId xmlns:a16="http://schemas.microsoft.com/office/drawing/2014/main" id="{0FC8962B-268E-6676-B639-2EA7609C59E8}"/>
              </a:ext>
            </a:extLst>
          </p:cNvPr>
          <p:cNvPicPr>
            <a:picLocks noChangeAspect="1"/>
          </p:cNvPicPr>
          <p:nvPr/>
        </p:nvPicPr>
        <p:blipFill>
          <a:blip r:embed="rId7"/>
          <a:stretch>
            <a:fillRect/>
          </a:stretch>
        </p:blipFill>
        <p:spPr>
          <a:xfrm>
            <a:off x="14928643" y="26988762"/>
            <a:ext cx="2692937" cy="3364988"/>
          </a:xfrm>
          <a:prstGeom prst="rect">
            <a:avLst/>
          </a:prstGeom>
        </p:spPr>
      </p:pic>
      <p:sp>
        <p:nvSpPr>
          <p:cNvPr id="5" name="Rectangle 4">
            <a:extLst>
              <a:ext uri="{FF2B5EF4-FFF2-40B4-BE49-F238E27FC236}">
                <a16:creationId xmlns:a16="http://schemas.microsoft.com/office/drawing/2014/main" id="{5FB65006-41AB-E6E4-760C-6896340C7101}"/>
              </a:ext>
            </a:extLst>
          </p:cNvPr>
          <p:cNvSpPr/>
          <p:nvPr/>
        </p:nvSpPr>
        <p:spPr>
          <a:xfrm>
            <a:off x="34103753" y="21636598"/>
            <a:ext cx="5888321" cy="62504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Placeholder 34" descr="A qr code on a white background&#10;&#10;Description automatically generated">
            <a:extLst>
              <a:ext uri="{FF2B5EF4-FFF2-40B4-BE49-F238E27FC236}">
                <a16:creationId xmlns:a16="http://schemas.microsoft.com/office/drawing/2014/main" id="{209A5DAB-3304-5EFD-BDD8-DBB07BD80D78}"/>
              </a:ext>
            </a:extLst>
          </p:cNvPr>
          <p:cNvPicPr>
            <a:picLocks noGrp="1" noChangeAspect="1"/>
          </p:cNvPicPr>
          <p:nvPr>
            <p:ph type="pic" sz="quarter" idx="28"/>
          </p:nvPr>
        </p:nvPicPr>
        <p:blipFill>
          <a:blip r:embed="rId8"/>
          <a:srcRect l="52" r="52"/>
          <a:stretch>
            <a:fillRect/>
          </a:stretch>
        </p:blipFill>
        <p:spPr>
          <a:xfrm>
            <a:off x="32870592" y="21636598"/>
            <a:ext cx="7321509" cy="7329709"/>
          </a:xfrm>
          <a:solidFill>
            <a:schemeClr val="bg1"/>
          </a:solidFill>
        </p:spPr>
      </p:pic>
      <p:pic>
        <p:nvPicPr>
          <p:cNvPr id="18" name="Picture 17">
            <a:extLst>
              <a:ext uri="{FF2B5EF4-FFF2-40B4-BE49-F238E27FC236}">
                <a16:creationId xmlns:a16="http://schemas.microsoft.com/office/drawing/2014/main" id="{7AF4BF0E-1628-9901-3619-CE43E683FFFA}"/>
              </a:ext>
            </a:extLst>
          </p:cNvPr>
          <p:cNvPicPr>
            <a:picLocks noChangeAspect="1"/>
          </p:cNvPicPr>
          <p:nvPr/>
        </p:nvPicPr>
        <p:blipFill>
          <a:blip r:embed="rId9"/>
          <a:stretch>
            <a:fillRect/>
          </a:stretch>
        </p:blipFill>
        <p:spPr>
          <a:xfrm>
            <a:off x="40192101" y="6285572"/>
            <a:ext cx="10625432" cy="6207983"/>
          </a:xfrm>
          <a:prstGeom prst="rect">
            <a:avLst/>
          </a:prstGeom>
        </p:spPr>
      </p:pic>
      <p:sp>
        <p:nvSpPr>
          <p:cNvPr id="8" name="TextBox 7">
            <a:extLst>
              <a:ext uri="{FF2B5EF4-FFF2-40B4-BE49-F238E27FC236}">
                <a16:creationId xmlns:a16="http://schemas.microsoft.com/office/drawing/2014/main" id="{E6286363-660D-B928-9307-D5FCB584DA5B}"/>
              </a:ext>
            </a:extLst>
          </p:cNvPr>
          <p:cNvSpPr txBox="1"/>
          <p:nvPr/>
        </p:nvSpPr>
        <p:spPr>
          <a:xfrm>
            <a:off x="42480821" y="9068096"/>
            <a:ext cx="2639405" cy="1030156"/>
          </a:xfrm>
          <a:prstGeom prst="rect">
            <a:avLst/>
          </a:prstGeom>
        </p:spPr>
        <p:txBody>
          <a:bodyPr vert="horz" wrap="square" lIns="0" tIns="0" rIns="0" bIns="0" numCol="1" rtlCol="0">
            <a:noAutofit/>
          </a:bodyPr>
          <a:lstStyle/>
          <a:p>
            <a:pPr algn="r">
              <a:lnSpc>
                <a:spcPts val="3000"/>
              </a:lnSpc>
              <a:spcAft>
                <a:spcPts val="500"/>
              </a:spcAft>
            </a:pPr>
            <a:r>
              <a:rPr lang="en-US" sz="2400" b="1" spc="50" dirty="0">
                <a:solidFill>
                  <a:srgbClr val="000000"/>
                </a:solidFill>
                <a:latin typeface="Montserrat" panose="00000500000000000000" pitchFamily="2" charset="0"/>
              </a:rPr>
              <a:t>25% Everything</a:t>
            </a:r>
            <a:r>
              <a:rPr lang="en-US" sz="2400" spc="50" dirty="0"/>
              <a:t>  </a:t>
            </a:r>
          </a:p>
        </p:txBody>
      </p:sp>
      <p:sp>
        <p:nvSpPr>
          <p:cNvPr id="10" name="TextBox 9">
            <a:extLst>
              <a:ext uri="{FF2B5EF4-FFF2-40B4-BE49-F238E27FC236}">
                <a16:creationId xmlns:a16="http://schemas.microsoft.com/office/drawing/2014/main" id="{103D0B2D-3BDB-5608-0654-354BFECF87E9}"/>
              </a:ext>
            </a:extLst>
          </p:cNvPr>
          <p:cNvSpPr txBox="1"/>
          <p:nvPr/>
        </p:nvSpPr>
        <p:spPr>
          <a:xfrm>
            <a:off x="46218372" y="8992192"/>
            <a:ext cx="3271694" cy="1017491"/>
          </a:xfrm>
          <a:prstGeom prst="rect">
            <a:avLst/>
          </a:prstGeom>
        </p:spPr>
        <p:txBody>
          <a:bodyPr vert="horz" wrap="square" lIns="0" tIns="0" rIns="0" bIns="0" numCol="1" rtlCol="0">
            <a:noAutofit/>
          </a:bodyPr>
          <a:lstStyle/>
          <a:p>
            <a:pPr algn="l">
              <a:lnSpc>
                <a:spcPts val="3000"/>
              </a:lnSpc>
              <a:spcAft>
                <a:spcPts val="500"/>
              </a:spcAft>
            </a:pPr>
            <a:r>
              <a:rPr lang="en-US" sz="2400" b="1" spc="50" dirty="0">
                <a:solidFill>
                  <a:srgbClr val="000000"/>
                </a:solidFill>
                <a:latin typeface="Montserrat" panose="00000500000000000000" pitchFamily="2" charset="0"/>
              </a:rPr>
              <a:t>38% Attitude</a:t>
            </a:r>
          </a:p>
          <a:p>
            <a:pPr algn="l">
              <a:lnSpc>
                <a:spcPts val="3000"/>
              </a:lnSpc>
              <a:spcAft>
                <a:spcPts val="500"/>
              </a:spcAft>
            </a:pPr>
            <a:r>
              <a:rPr lang="en-US" sz="2400" b="1" spc="50" dirty="0">
                <a:solidFill>
                  <a:srgbClr val="000000"/>
                </a:solidFill>
                <a:latin typeface="Montserrat" panose="00000500000000000000" pitchFamily="2" charset="0"/>
              </a:rPr>
              <a:t> related</a:t>
            </a:r>
          </a:p>
        </p:txBody>
      </p:sp>
      <p:sp>
        <p:nvSpPr>
          <p:cNvPr id="11" name="TextBox 10">
            <a:extLst>
              <a:ext uri="{FF2B5EF4-FFF2-40B4-BE49-F238E27FC236}">
                <a16:creationId xmlns:a16="http://schemas.microsoft.com/office/drawing/2014/main" id="{74C5B33D-A3F1-2C96-9367-E421C7DE08CD}"/>
              </a:ext>
            </a:extLst>
          </p:cNvPr>
          <p:cNvSpPr txBox="1"/>
          <p:nvPr/>
        </p:nvSpPr>
        <p:spPr>
          <a:xfrm>
            <a:off x="41997971" y="10770926"/>
            <a:ext cx="3271693" cy="975118"/>
          </a:xfrm>
          <a:prstGeom prst="rect">
            <a:avLst/>
          </a:prstGeom>
        </p:spPr>
        <p:txBody>
          <a:bodyPr vert="horz" wrap="square" lIns="0" tIns="0" rIns="0" bIns="0" numCol="1" rtlCol="0">
            <a:noAutofit/>
          </a:bodyPr>
          <a:lstStyle/>
          <a:p>
            <a:pPr algn="r">
              <a:lnSpc>
                <a:spcPts val="3000"/>
              </a:lnSpc>
              <a:spcAft>
                <a:spcPts val="500"/>
              </a:spcAft>
            </a:pPr>
            <a:r>
              <a:rPr lang="en-US" sz="2400" b="1" spc="50" dirty="0">
                <a:solidFill>
                  <a:srgbClr val="000000"/>
                </a:solidFill>
                <a:latin typeface="Montserrat" panose="00000500000000000000" pitchFamily="2" charset="0"/>
              </a:rPr>
              <a:t>38% Techniques</a:t>
            </a:r>
          </a:p>
          <a:p>
            <a:pPr algn="r">
              <a:lnSpc>
                <a:spcPts val="3000"/>
              </a:lnSpc>
              <a:spcAft>
                <a:spcPts val="500"/>
              </a:spcAft>
            </a:pPr>
            <a:r>
              <a:rPr lang="en-US" sz="2400" b="1" spc="50" dirty="0">
                <a:solidFill>
                  <a:srgbClr val="000000"/>
                </a:solidFill>
                <a:latin typeface="Montserrat" panose="00000500000000000000" pitchFamily="2" charset="0"/>
              </a:rPr>
              <a:t>related</a:t>
            </a:r>
          </a:p>
        </p:txBody>
      </p:sp>
    </p:spTree>
    <p:extLst>
      <p:ext uri="{BB962C8B-B14F-4D97-AF65-F5344CB8AC3E}">
        <p14:creationId xmlns:p14="http://schemas.microsoft.com/office/powerpoint/2010/main" val="3685242862"/>
      </p:ext>
    </p:extLst>
  </p:cSld>
  <p:clrMapOvr>
    <a:masterClrMapping/>
  </p:clrMapOvr>
</p:sld>
</file>

<file path=ppt/theme/theme1.xml><?xml version="1.0" encoding="utf-8"?>
<a:theme xmlns:a="http://schemas.openxmlformats.org/drawingml/2006/main" name="AAIC24">
  <a:themeElements>
    <a:clrScheme name="AAIC-Colors 1">
      <a:dk1>
        <a:srgbClr val="480D64"/>
      </a:dk1>
      <a:lt1>
        <a:srgbClr val="FFFFFF"/>
      </a:lt1>
      <a:dk2>
        <a:srgbClr val="490D66"/>
      </a:dk2>
      <a:lt2>
        <a:srgbClr val="F7F9FF"/>
      </a:lt2>
      <a:accent1>
        <a:srgbClr val="490D66"/>
      </a:accent1>
      <a:accent2>
        <a:srgbClr val="FAA31A"/>
      </a:accent2>
      <a:accent3>
        <a:srgbClr val="57C3B6"/>
      </a:accent3>
      <a:accent4>
        <a:srgbClr val="58595B"/>
      </a:accent4>
      <a:accent5>
        <a:srgbClr val="A87BC9"/>
      </a:accent5>
      <a:accent6>
        <a:srgbClr val="BCBEC0"/>
      </a:accent6>
      <a:hlink>
        <a:srgbClr val="A77BC8"/>
      </a:hlink>
      <a:folHlink>
        <a:srgbClr val="A77B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numCol="1" rtlCol="0">
        <a:noAutofit/>
      </a:bodyPr>
      <a:lstStyle>
        <a:defPPr algn="l">
          <a:lnSpc>
            <a:spcPts val="3000"/>
          </a:lnSpc>
          <a:spcAft>
            <a:spcPts val="500"/>
          </a:spcAft>
          <a:defRPr sz="2400" spc="50" dirty="0" smtClean="0"/>
        </a:defPPr>
      </a:lstStyle>
    </a:txDef>
  </a:objectDefaults>
  <a:extraClrSchemeLst/>
  <a:extLst>
    <a:ext uri="{05A4C25C-085E-4340-85A3-A5531E510DB2}">
      <thm15:themeFamily xmlns:thm15="http://schemas.microsoft.com/office/thememl/2012/main" name="AAIC24" id="{0DB08E31-27C8-ED44-B98A-D16A43866068}" vid="{0D922BAC-7349-6D47-9B78-4D7E41C56B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2A2974FCB2A1438AC687F69648BC81" ma:contentTypeVersion="5" ma:contentTypeDescription="Create a new document." ma:contentTypeScope="" ma:versionID="775b47f5bbcbf6a71e13e9772b2a83bf">
  <xsd:schema xmlns:xsd="http://www.w3.org/2001/XMLSchema" xmlns:xs="http://www.w3.org/2001/XMLSchema" xmlns:p="http://schemas.microsoft.com/office/2006/metadata/properties" xmlns:ns3="3327e9fb-cb4d-4a07-837d-4517111f5b79" targetNamespace="http://schemas.microsoft.com/office/2006/metadata/properties" ma:root="true" ma:fieldsID="c408b70932883e748e29b160d2f39e1b" ns3:_="">
    <xsd:import namespace="3327e9fb-cb4d-4a07-837d-4517111f5b79"/>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27e9fb-cb4d-4a07-837d-4517111f5b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6B53F2-9600-4D04-95E0-D8B6016D04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27e9fb-cb4d-4a07-837d-4517111f5b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81042D-77EC-4FDA-892A-F9ED7112A505}">
  <ds:schemaRefs>
    <ds:schemaRef ds:uri="http://schemas.microsoft.com/sharepoint/v3/contenttype/forms"/>
  </ds:schemaRefs>
</ds:datastoreItem>
</file>

<file path=customXml/itemProps3.xml><?xml version="1.0" encoding="utf-8"?>
<ds:datastoreItem xmlns:ds="http://schemas.openxmlformats.org/officeDocument/2006/customXml" ds:itemID="{AC09A390-02B2-448D-B11E-2C6EB43BDB9D}">
  <ds:schemaRefs>
    <ds:schemaRef ds:uri="http://www.w3.org/XML/1998/namespace"/>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3327e9fb-cb4d-4a07-837d-4517111f5b79"/>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AAIC24</Template>
  <TotalTime>724</TotalTime>
  <Words>476</Words>
  <Application>Microsoft Office PowerPoint</Application>
  <PresentationFormat>Custom</PresentationFormat>
  <Paragraphs>72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Arial</vt:lpstr>
      <vt:lpstr>Montserrat</vt:lpstr>
      <vt:lpstr>Montserrat ExtraBold</vt:lpstr>
      <vt:lpstr>AAIC24</vt:lpstr>
      <vt:lpstr>Communication Training for Medical Professionals: Proof of Concept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Christy Smith Kobus</dc:creator>
  <cp:lastModifiedBy>Vicki de Klerk</cp:lastModifiedBy>
  <cp:revision>71</cp:revision>
  <dcterms:created xsi:type="dcterms:W3CDTF">2024-06-08T16:46:18Z</dcterms:created>
  <dcterms:modified xsi:type="dcterms:W3CDTF">2024-08-02T15:10:56Z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0x0101004B2A2974FCB2A1438AC687F69648BC81</vt:lpwstr>
  </property>
</Properties>
</file>